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9" r:id="rId3"/>
    <p:sldId id="261" r:id="rId4"/>
    <p:sldId id="260" r:id="rId5"/>
    <p:sldId id="265" r:id="rId6"/>
    <p:sldId id="279" r:id="rId7"/>
    <p:sldId id="262" r:id="rId8"/>
    <p:sldId id="268" r:id="rId9"/>
    <p:sldId id="267" r:id="rId10"/>
    <p:sldId id="263" r:id="rId11"/>
    <p:sldId id="269" r:id="rId12"/>
    <p:sldId id="270" r:id="rId13"/>
    <p:sldId id="271" r:id="rId14"/>
    <p:sldId id="272" r:id="rId15"/>
    <p:sldId id="273" r:id="rId16"/>
    <p:sldId id="274" r:id="rId17"/>
    <p:sldId id="278" r:id="rId18"/>
    <p:sldId id="277" r:id="rId19"/>
    <p:sldId id="275" r:id="rId20"/>
    <p:sldId id="264" r:id="rId21"/>
    <p:sldId id="280" r:id="rId22"/>
    <p:sldId id="266"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224"/>
    <a:srgbClr val="E50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6E7E6E-4CD3-4F90-992A-004EC15564D2}" v="9" dt="2023-01-19T08:57:43.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83" autoAdjust="0"/>
  </p:normalViewPr>
  <p:slideViewPr>
    <p:cSldViewPr snapToGrid="0">
      <p:cViewPr varScale="1">
        <p:scale>
          <a:sx n="66" d="100"/>
          <a:sy n="66" d="100"/>
        </p:scale>
        <p:origin x="885"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67579-B3F5-4E02-802B-8B79E6E026C4}" type="datetimeFigureOut">
              <a:rPr lang="nl-NL" smtClean="0"/>
              <a:t>19-1-2023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0B5BE-B468-484B-81F4-0221697C58E6}" type="slidenum">
              <a:rPr lang="nl-NL" smtClean="0"/>
              <a:t>‹nr.›</a:t>
            </a:fld>
            <a:endParaRPr lang="nl-NL"/>
          </a:p>
        </p:txBody>
      </p:sp>
    </p:spTree>
    <p:extLst>
      <p:ext uri="{BB962C8B-B14F-4D97-AF65-F5344CB8AC3E}">
        <p14:creationId xmlns:p14="http://schemas.microsoft.com/office/powerpoint/2010/main" val="2819328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TjsIyDn5H4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faro.com/en/Resource-Library/Video/scan-to-revit-model-analysis-buildit-construction-how-to-seri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ctr"/>
            <a:r>
              <a:rPr lang="nl-NL" dirty="0"/>
              <a:t>Welkom in deze slide-deck. Deze slide-deck is gemaakt in opdracht van, en in samenwerking met, de Koninklijke Landmacht. </a:t>
            </a:r>
          </a:p>
          <a:p>
            <a:pPr algn="ctr"/>
            <a:r>
              <a:rPr lang="nl-NL" dirty="0"/>
              <a:t>Dit project is uitgevoerd bij het kenniscentrum C2Ost &amp; CEMA (Land)</a:t>
            </a: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1</a:t>
            </a:fld>
            <a:endParaRPr lang="nl-NL"/>
          </a:p>
        </p:txBody>
      </p:sp>
    </p:spTree>
    <p:extLst>
      <p:ext uri="{BB962C8B-B14F-4D97-AF65-F5344CB8AC3E}">
        <p14:creationId xmlns:p14="http://schemas.microsoft.com/office/powerpoint/2010/main" val="3805352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 deze dia zijn de randvoorwaarden voor het eindproduct gedefinieerd. Het beoogde visualisatiemiddel moet aan deze randvoorwaarden voldoen. </a:t>
            </a:r>
          </a:p>
          <a:p>
            <a:endParaRPr lang="nl-NL" dirty="0"/>
          </a:p>
          <a:p>
            <a:r>
              <a:rPr lang="nl-NL" dirty="0"/>
              <a:t>In de derde randvoorwaarden zoals hierboven benoemd wordt gesproken over visualisatie van commandopost onderdelen. Hieronder worden de volgende onderdelen verstaan:</a:t>
            </a:r>
          </a:p>
          <a:p>
            <a:pPr marL="171450" indent="-171450">
              <a:buFont typeface="Arial" panose="020B0604020202020204" pitchFamily="34" charset="0"/>
              <a:buChar char="•"/>
            </a:pPr>
            <a:r>
              <a:rPr lang="nl-NL" dirty="0"/>
              <a:t>MRRS-Systemen;</a:t>
            </a:r>
          </a:p>
          <a:p>
            <a:pPr marL="171450" indent="-171450">
              <a:buFont typeface="Arial" panose="020B0604020202020204" pitchFamily="34" charset="0"/>
              <a:buChar char="•"/>
            </a:pPr>
            <a:r>
              <a:rPr lang="nl-NL" dirty="0"/>
              <a:t>HF-communicatiesystemen;</a:t>
            </a:r>
          </a:p>
          <a:p>
            <a:pPr marL="171450" indent="-171450">
              <a:buFont typeface="Arial" panose="020B0604020202020204" pitchFamily="34" charset="0"/>
              <a:buChar char="•"/>
            </a:pPr>
            <a:r>
              <a:rPr lang="nl-NL" dirty="0"/>
              <a:t>Satellietcommunicatiesystemen;</a:t>
            </a:r>
          </a:p>
          <a:p>
            <a:pPr marL="171450" indent="-171450">
              <a:buFont typeface="Arial" panose="020B0604020202020204" pitchFamily="34" charset="0"/>
              <a:buChar char="•"/>
            </a:pPr>
            <a:r>
              <a:rPr lang="nl-NL" dirty="0"/>
              <a:t>Containers zoals gebruikt in containers CP;</a:t>
            </a:r>
          </a:p>
          <a:p>
            <a:pPr marL="171450" indent="-171450">
              <a:buFont typeface="Arial" panose="020B0604020202020204" pitchFamily="34" charset="0"/>
              <a:buChar char="•"/>
            </a:pPr>
            <a:r>
              <a:rPr lang="nl-NL" dirty="0"/>
              <a:t>Shelter-CP met alle benodigde;</a:t>
            </a:r>
          </a:p>
          <a:p>
            <a:pPr marL="171450" indent="-171450">
              <a:buFont typeface="Arial" panose="020B0604020202020204" pitchFamily="34" charset="0"/>
              <a:buChar char="•"/>
            </a:pPr>
            <a:r>
              <a:rPr lang="nl-NL" dirty="0"/>
              <a:t>Gebouw(en)-CP;</a:t>
            </a:r>
          </a:p>
          <a:p>
            <a:pPr marL="171450" indent="-171450">
              <a:buFont typeface="Arial" panose="020B0604020202020204" pitchFamily="34" charset="0"/>
              <a:buChar char="•"/>
            </a:pPr>
            <a:r>
              <a:rPr lang="nl-NL" dirty="0"/>
              <a:t>Tenten-CP;</a:t>
            </a:r>
          </a:p>
          <a:p>
            <a:pPr marL="171450" indent="-171450">
              <a:buFont typeface="Arial" panose="020B0604020202020204" pitchFamily="34" charset="0"/>
              <a:buChar char="•"/>
            </a:pPr>
            <a:r>
              <a:rPr lang="nl-NL" dirty="0"/>
              <a:t>IT-systemen (zoals TITAAN netwerk).</a:t>
            </a:r>
            <a:br>
              <a:rPr lang="nl-NL" dirty="0"/>
            </a:br>
            <a:endParaRPr lang="nl-NL" dirty="0"/>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10</a:t>
            </a:fld>
            <a:endParaRPr lang="nl-NL"/>
          </a:p>
        </p:txBody>
      </p:sp>
    </p:spTree>
    <p:extLst>
      <p:ext uri="{BB962C8B-B14F-4D97-AF65-F5344CB8AC3E}">
        <p14:creationId xmlns:p14="http://schemas.microsoft.com/office/powerpoint/2010/main" val="1365159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00"/>
              </a:spcAft>
            </a:pPr>
            <a:r>
              <a:rPr lang="nl-NL" sz="1800" b="1" dirty="0">
                <a:effectLst/>
                <a:latin typeface="Calibri"/>
                <a:ea typeface="Calibri" panose="020F0502020204030204" pitchFamily="34" charset="0"/>
                <a:cs typeface="Calibri"/>
              </a:rPr>
              <a:t>Virtual </a:t>
            </a:r>
            <a:r>
              <a:rPr lang="nl-NL" sz="1800" b="1" dirty="0" err="1">
                <a:effectLst/>
                <a:latin typeface="Calibri"/>
                <a:ea typeface="Calibri" panose="020F0502020204030204" pitchFamily="34" charset="0"/>
                <a:cs typeface="Calibri"/>
              </a:rPr>
              <a:t>reality</a:t>
            </a:r>
            <a:br>
              <a:rPr lang="nl-NL" sz="1800" dirty="0">
                <a:effectLst/>
                <a:latin typeface="Calibri"/>
                <a:ea typeface="Calibri" panose="020F0502020204030204" pitchFamily="34" charset="0"/>
                <a:cs typeface="Calibri"/>
              </a:rPr>
            </a:br>
            <a:r>
              <a:rPr lang="nl-NL" sz="1800" dirty="0">
                <a:effectLst/>
                <a:latin typeface="Calibri"/>
                <a:ea typeface="Calibri" panose="020F0502020204030204" pitchFamily="34" charset="0"/>
                <a:cs typeface="Calibri"/>
              </a:rPr>
              <a:t>Wat houdt VR in? VR staat voor virtuele realiteit. Het is dus een virtuele omgeving waarin rond gelopen kan worden. Een computer gegenereerde realiteit. Een bekend voorbeeld van VR binnen het kenniscentrum is de </a:t>
            </a:r>
            <a:r>
              <a:rPr lang="nl-NL" sz="1800" dirty="0" err="1">
                <a:effectLst/>
                <a:latin typeface="Calibri"/>
                <a:ea typeface="Calibri" panose="020F0502020204030204" pitchFamily="34" charset="0"/>
                <a:cs typeface="Calibri"/>
              </a:rPr>
              <a:t>Satcom</a:t>
            </a:r>
            <a:r>
              <a:rPr lang="nl-NL" sz="1800" dirty="0">
                <a:effectLst/>
                <a:latin typeface="Calibri"/>
                <a:ea typeface="Calibri" panose="020F0502020204030204" pitchFamily="34" charset="0"/>
                <a:cs typeface="Calibri"/>
              </a:rPr>
              <a:t> of de Boxer-</a:t>
            </a:r>
            <a:r>
              <a:rPr lang="nl-NL" sz="1800" dirty="0" err="1">
                <a:effectLst/>
                <a:latin typeface="Calibri"/>
                <a:ea typeface="Calibri" panose="020F0502020204030204" pitchFamily="34" charset="0"/>
                <a:cs typeface="Calibri"/>
              </a:rPr>
              <a:t>panserwielvoertuig</a:t>
            </a:r>
            <a:r>
              <a:rPr lang="nl-NL" sz="1800" dirty="0">
                <a:effectLst/>
                <a:latin typeface="Calibri"/>
                <a:ea typeface="Calibri" panose="020F0502020204030204" pitchFamily="34" charset="0"/>
                <a:cs typeface="Calibri"/>
              </a:rPr>
              <a:t> module. Virtual </a:t>
            </a:r>
            <a:r>
              <a:rPr lang="nl-NL" sz="1800" dirty="0" err="1">
                <a:effectLst/>
                <a:latin typeface="Calibri"/>
                <a:ea typeface="Calibri" panose="020F0502020204030204" pitchFamily="34" charset="0"/>
                <a:cs typeface="Calibri"/>
              </a:rPr>
              <a:t>reality</a:t>
            </a:r>
            <a:r>
              <a:rPr lang="nl-NL" sz="1800" dirty="0">
                <a:effectLst/>
                <a:latin typeface="Calibri"/>
                <a:ea typeface="Calibri" panose="020F0502020204030204" pitchFamily="34" charset="0"/>
                <a:cs typeface="Calibri"/>
              </a:rPr>
              <a:t> werkt door middel van een VR-bril. Deze bril projecteert een 3D omgeving waardoor de gebruiker in een 3D omgeving wordt gezet. Dit kan samen gaan met bediening appratuur zoals joysticks. </a:t>
            </a:r>
          </a:p>
          <a:p>
            <a:pPr>
              <a:lnSpc>
                <a:spcPct val="107000"/>
              </a:lnSpc>
              <a:spcAft>
                <a:spcPts val="800"/>
              </a:spcAft>
            </a:pPr>
            <a:endParaRPr lang="nl-NL" sz="1800" dirty="0">
              <a:effectLst/>
              <a:latin typeface="Calibri"/>
              <a:ea typeface="Calibri" panose="020F0502020204030204" pitchFamily="34" charset="0"/>
              <a:cs typeface="Calibri"/>
            </a:endParaRPr>
          </a:p>
          <a:p>
            <a:pPr>
              <a:lnSpc>
                <a:spcPct val="107000"/>
              </a:lnSpc>
              <a:spcAft>
                <a:spcPts val="800"/>
              </a:spcAft>
            </a:pPr>
            <a:r>
              <a:rPr lang="nl-NL" sz="1800" dirty="0">
                <a:effectLst/>
                <a:latin typeface="Calibri"/>
                <a:ea typeface="Calibri" panose="020F0502020204030204" pitchFamily="34" charset="0"/>
                <a:cs typeface="Calibri"/>
              </a:rPr>
              <a:t>Bij de </a:t>
            </a:r>
            <a:r>
              <a:rPr lang="nl-NL" sz="1800" dirty="0" err="1">
                <a:effectLst/>
                <a:latin typeface="Calibri"/>
                <a:ea typeface="Calibri" panose="020F0502020204030204" pitchFamily="34" charset="0"/>
                <a:cs typeface="Calibri"/>
              </a:rPr>
              <a:t>Satcom</a:t>
            </a:r>
            <a:r>
              <a:rPr lang="nl-NL" sz="1800" dirty="0">
                <a:effectLst/>
                <a:latin typeface="Calibri"/>
                <a:ea typeface="Calibri" panose="020F0502020204030204" pitchFamily="34" charset="0"/>
                <a:cs typeface="Calibri"/>
              </a:rPr>
              <a:t> module wordt gebruik gemaakt van een in </a:t>
            </a:r>
            <a:r>
              <a:rPr lang="nl-NL" sz="1800" dirty="0" err="1">
                <a:effectLst/>
                <a:latin typeface="Calibri"/>
                <a:ea typeface="Calibri" panose="020F0502020204030204" pitchFamily="34" charset="0"/>
                <a:cs typeface="Calibri"/>
              </a:rPr>
              <a:t>Unity</a:t>
            </a:r>
            <a:r>
              <a:rPr lang="nl-NL" sz="1800" dirty="0">
                <a:effectLst/>
                <a:latin typeface="Calibri"/>
                <a:ea typeface="Calibri" panose="020F0502020204030204" pitchFamily="34" charset="0"/>
                <a:cs typeface="Calibri"/>
              </a:rPr>
              <a:t> gegeneerde omgeving geschreven in C#. Dit is gedaan door een civiel bedrijf; Vree. In samenwerking met het </a:t>
            </a:r>
            <a:r>
              <a:rPr lang="nl-NL" sz="1800" dirty="0" err="1">
                <a:effectLst/>
                <a:latin typeface="Calibri"/>
                <a:ea typeface="Calibri" panose="020F0502020204030204" pitchFamily="34" charset="0"/>
                <a:cs typeface="Calibri"/>
              </a:rPr>
              <a:t>SimcenLand</a:t>
            </a:r>
            <a:r>
              <a:rPr lang="nl-NL" sz="1800" dirty="0">
                <a:effectLst/>
                <a:latin typeface="Calibri"/>
                <a:ea typeface="Calibri" panose="020F0502020204030204" pitchFamily="34" charset="0"/>
                <a:cs typeface="Calibri"/>
              </a:rPr>
              <a:t> heeft Vree een VR omgeving gecodeerd voor het op-/afbouwen van een satelliet communicatie systeem. Daarbij is uiteraard binnen een militaire omgeving de vraag: Is de software en/of een civiele partij te gebruiken bij een toekomstige toepassing waar men </a:t>
            </a:r>
            <a:r>
              <a:rPr lang="nl-NL" sz="1800" dirty="0" err="1">
                <a:effectLst/>
                <a:latin typeface="Calibri"/>
                <a:ea typeface="Calibri" panose="020F0502020204030204" pitchFamily="34" charset="0"/>
                <a:cs typeface="Calibri"/>
              </a:rPr>
              <a:t>CP’s</a:t>
            </a:r>
            <a:r>
              <a:rPr lang="nl-NL" sz="1800" dirty="0">
                <a:effectLst/>
                <a:latin typeface="Calibri"/>
                <a:ea typeface="Calibri" panose="020F0502020204030204" pitchFamily="34" charset="0"/>
                <a:cs typeface="Calibri"/>
              </a:rPr>
              <a:t> gaat visualiseren ter creatie van inzicht?</a:t>
            </a:r>
          </a:p>
          <a:p>
            <a:pPr>
              <a:lnSpc>
                <a:spcPct val="107000"/>
              </a:lnSpc>
              <a:spcAft>
                <a:spcPts val="800"/>
              </a:spcAft>
            </a:pPr>
            <a:endParaRPr lang="nl-NL" sz="1800" dirty="0">
              <a:effectLst/>
              <a:latin typeface="Calibri"/>
              <a:ea typeface="Calibri" panose="020F0502020204030204" pitchFamily="34" charset="0"/>
              <a:cs typeface="Calibri"/>
            </a:endParaRPr>
          </a:p>
          <a:p>
            <a:r>
              <a:rPr lang="nl-NL" sz="1800" dirty="0">
                <a:effectLst/>
                <a:latin typeface="Calibri"/>
                <a:ea typeface="Calibri" panose="020F0502020204030204" pitchFamily="34" charset="0"/>
                <a:cs typeface="Calibri"/>
              </a:rPr>
              <a:t>Na gesprekken is de volgende conclusie getrokken: “het opbouwen van dergelijke omgeving duurt te lang voor korte termijn planningsmogelijkheden, echter kan er een standaard CP worden opgezet voor een algemene indruk. Beantwoord dit de vraag van de opdrachtgever? Enerzijds ja, het inzicht geven in</a:t>
            </a:r>
            <a:r>
              <a:rPr lang="nl-NL" sz="1800" dirty="0">
                <a:latin typeface="Calibri"/>
                <a:ea typeface="Calibri" panose="020F0502020204030204" pitchFamily="34" charset="0"/>
                <a:cs typeface="Calibri"/>
              </a:rPr>
              <a:t> </a:t>
            </a:r>
            <a:r>
              <a:rPr lang="nl-NL" sz="1800" dirty="0" err="1">
                <a:latin typeface="Calibri"/>
                <a:ea typeface="Calibri" panose="020F0502020204030204" pitchFamily="34" charset="0"/>
                <a:cs typeface="Calibri"/>
              </a:rPr>
              <a:t>CP's</a:t>
            </a:r>
            <a:r>
              <a:rPr lang="nl-NL" sz="1800" dirty="0">
                <a:effectLst/>
                <a:latin typeface="Calibri"/>
                <a:ea typeface="Calibri" panose="020F0502020204030204" pitchFamily="34" charset="0"/>
                <a:cs typeface="Calibri"/>
              </a:rPr>
              <a:t> kan door middel van een gemodelleerde CP in VBS, dit betreft een Tent en container CP. Wat betreft gebouw CP is het mogelijk VR in te zetten bij het rondlopen in een 3D scan van de binnenkant van een gebouw. Dit kan snel worden gerealiseerd. </a:t>
            </a:r>
          </a:p>
          <a:p>
            <a:endParaRPr lang="nl-NL" sz="1800" dirty="0">
              <a:cs typeface="+mn-lt"/>
            </a:endParaRPr>
          </a:p>
          <a:p>
            <a:r>
              <a:rPr lang="nl-NL" sz="1800" dirty="0">
                <a:cs typeface="+mn-lt"/>
              </a:rPr>
              <a:t>De VR oplossing is zowel statisch als lopend te besturen. Dit houdt het volgende in: is er een tekort aan ruimte, dan kan met gebruik maken van de statische variant als oplossing. Voor deze toepassing zal het rondlopen in de VR omgeving meer geschikt zijn en dit kan worden behaald door middel van joystick besturing.</a:t>
            </a:r>
          </a:p>
          <a:p>
            <a:endParaRPr lang="nl-NL" dirty="0">
              <a:cs typeface="+mn-lt"/>
            </a:endParaRPr>
          </a:p>
          <a:p>
            <a:r>
              <a:rPr lang="nl-NL" dirty="0">
                <a:cs typeface="+mn-lt"/>
              </a:rPr>
              <a:t>Kijkend naar het kostenplaatje is deze oplossing zeer aantrekkelijk. </a:t>
            </a:r>
            <a:r>
              <a:rPr lang="nl-NL" dirty="0" err="1">
                <a:cs typeface="+mn-lt"/>
              </a:rPr>
              <a:t>PC's</a:t>
            </a:r>
            <a:r>
              <a:rPr lang="nl-NL" dirty="0">
                <a:cs typeface="+mn-lt"/>
              </a:rPr>
              <a:t> met de specificaties benodigd voor VR zijn al in omloop. Ook zijn er voldoende VBS pc's beschikbaar, welke beschikken over VR </a:t>
            </a:r>
            <a:r>
              <a:rPr lang="nl-NL" dirty="0" err="1">
                <a:cs typeface="+mn-lt"/>
              </a:rPr>
              <a:t>plugins</a:t>
            </a:r>
            <a:r>
              <a:rPr lang="nl-NL" dirty="0">
                <a:cs typeface="+mn-lt"/>
              </a:rPr>
              <a:t>. VR brillen zijn ook beschikbaar. Het enige waar tegenaan gelopen wordt is het feit dat deze VR-brillen niet stand </a:t>
            </a:r>
            <a:r>
              <a:rPr lang="nl-NL" dirty="0" err="1">
                <a:cs typeface="+mn-lt"/>
              </a:rPr>
              <a:t>alone</a:t>
            </a:r>
            <a:r>
              <a:rPr lang="nl-NL" dirty="0">
                <a:cs typeface="+mn-lt"/>
              </a:rPr>
              <a:t> werken. Dit wil zeggen dat er altijd een computer verbonden moet zijn aan de VR bril. Om dit probleem te verhelpen adviseren wij een HTC </a:t>
            </a:r>
            <a:r>
              <a:rPr lang="nl-NL" dirty="0" err="1">
                <a:cs typeface="+mn-lt"/>
              </a:rPr>
              <a:t>vive</a:t>
            </a:r>
            <a:r>
              <a:rPr lang="nl-NL" dirty="0">
                <a:cs typeface="+mn-lt"/>
              </a:rPr>
              <a:t> focus 3. Deze bril gaat qua specificaties nog lang mee en draait ook de zwaardere VR programma's stand </a:t>
            </a:r>
            <a:r>
              <a:rPr lang="nl-NL" dirty="0" err="1">
                <a:cs typeface="+mn-lt"/>
              </a:rPr>
              <a:t>alone</a:t>
            </a:r>
            <a:r>
              <a:rPr lang="nl-NL" dirty="0">
                <a:cs typeface="+mn-lt"/>
              </a:rPr>
              <a:t>. Omdat het een relatief nieuwe </a:t>
            </a:r>
            <a:r>
              <a:rPr lang="nl-NL" dirty="0" err="1">
                <a:cs typeface="+mn-lt"/>
              </a:rPr>
              <a:t>blril</a:t>
            </a:r>
            <a:r>
              <a:rPr lang="nl-NL" dirty="0">
                <a:cs typeface="+mn-lt"/>
              </a:rPr>
              <a:t> is zal de Firmware ondersteuning langer meegaan dan bij een oudere bril.</a:t>
            </a:r>
          </a:p>
          <a:p>
            <a:endParaRPr lang="nl-NL" dirty="0">
              <a:cs typeface="+mn-lt"/>
            </a:endParaRPr>
          </a:p>
          <a:p>
            <a:r>
              <a:rPr lang="nl-NL" dirty="0">
                <a:cs typeface="+mn-lt"/>
              </a:rPr>
              <a:t>Omdat de defensie al in bezit is van veel benodigde hardware zal het relatief weinig kosten deze oplossing te implementeren. Al met al kan worden geconcludeerd dat VR zeker een interessante optie is voor de beoogde toepassing. Wel is de lange codeer/programmeertijd van VR een groot nadeel van deze techniek. Hierdoor neemt de flexibiliteit van de oplossing sterk af. </a:t>
            </a:r>
            <a:br>
              <a:rPr lang="nl-NL" dirty="0">
                <a:cs typeface="+mn-lt"/>
              </a:rPr>
            </a:br>
            <a:endParaRPr lang="nl-NL" dirty="0">
              <a:cs typeface="Calibri"/>
            </a:endParaRP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11</a:t>
            </a:fld>
            <a:endParaRPr lang="nl-NL"/>
          </a:p>
        </p:txBody>
      </p:sp>
    </p:spTree>
    <p:extLst>
      <p:ext uri="{BB962C8B-B14F-4D97-AF65-F5344CB8AC3E}">
        <p14:creationId xmlns:p14="http://schemas.microsoft.com/office/powerpoint/2010/main" val="1103089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Bef>
                <a:spcPts val="200"/>
              </a:spcBef>
            </a:pPr>
            <a:r>
              <a:rPr lang="nl-NL" sz="1800" b="1" err="1">
                <a:solidFill>
                  <a:srgbClr val="2F5496"/>
                </a:solidFill>
                <a:effectLst/>
                <a:latin typeface="Calibri Light"/>
                <a:ea typeface="Times New Roman" panose="02020603050405020304" pitchFamily="18" charset="0"/>
                <a:cs typeface="Calibri Light"/>
              </a:rPr>
              <a:t>Augmented</a:t>
            </a:r>
            <a:r>
              <a:rPr lang="nl-NL" sz="1800" b="1">
                <a:solidFill>
                  <a:srgbClr val="2F5496"/>
                </a:solidFill>
                <a:effectLst/>
                <a:latin typeface="Calibri Light"/>
                <a:ea typeface="Times New Roman" panose="02020603050405020304" pitchFamily="18" charset="0"/>
                <a:cs typeface="Calibri Light"/>
              </a:rPr>
              <a:t> </a:t>
            </a:r>
            <a:r>
              <a:rPr lang="nl-NL" sz="1800" b="1" err="1">
                <a:solidFill>
                  <a:srgbClr val="2F5496"/>
                </a:solidFill>
                <a:effectLst/>
                <a:latin typeface="Calibri Light"/>
                <a:ea typeface="Times New Roman" panose="02020603050405020304" pitchFamily="18" charset="0"/>
                <a:cs typeface="Calibri Light"/>
              </a:rPr>
              <a:t>Reality</a:t>
            </a:r>
            <a:endParaRPr lang="nl-NL" sz="1800" b="1">
              <a:solidFill>
                <a:srgbClr val="2F5496"/>
              </a:solidFill>
              <a:effectLst/>
              <a:latin typeface="Calibri Light"/>
              <a:ea typeface="Times New Roman" panose="02020603050405020304" pitchFamily="18" charset="0"/>
              <a:cs typeface="Calibri Light"/>
            </a:endParaRPr>
          </a:p>
          <a:p>
            <a:pPr>
              <a:lnSpc>
                <a:spcPct val="107000"/>
              </a:lnSpc>
              <a:spcAft>
                <a:spcPts val="800"/>
              </a:spcAft>
            </a:pPr>
            <a:r>
              <a:rPr lang="nl-NL" sz="1800" err="1">
                <a:effectLst/>
                <a:latin typeface="Calibri"/>
                <a:ea typeface="Calibri" panose="020F0502020204030204" pitchFamily="34" charset="0"/>
                <a:cs typeface="Calibri"/>
              </a:rPr>
              <a:t>Augmented</a:t>
            </a:r>
            <a:r>
              <a:rPr lang="nl-NL" sz="1800">
                <a:effectLst/>
                <a:latin typeface="Calibri"/>
                <a:ea typeface="Calibri" panose="020F0502020204030204" pitchFamily="34" charset="0"/>
                <a:cs typeface="Calibri"/>
              </a:rPr>
              <a:t> realiteit ofwel AR wordt gebruikt om een digitale weergaves te plaatsen in de werkelijk bestaande wereld.</a:t>
            </a:r>
            <a:endParaRPr lang="nl-NL" sz="1800">
              <a:latin typeface="Calibri"/>
              <a:ea typeface="Calibri" panose="020F0502020204030204" pitchFamily="34" charset="0"/>
              <a:cs typeface="Calibri"/>
            </a:endParaRPr>
          </a:p>
          <a:p>
            <a:pPr>
              <a:lnSpc>
                <a:spcPct val="107000"/>
              </a:lnSpc>
              <a:spcAft>
                <a:spcPts val="800"/>
              </a:spcAft>
            </a:pPr>
            <a:r>
              <a:rPr lang="nl-NL" sz="1800">
                <a:latin typeface="Calibri"/>
                <a:ea typeface="Calibri" panose="020F0502020204030204" pitchFamily="34" charset="0"/>
                <a:cs typeface="Calibri"/>
              </a:rPr>
              <a:t>Een simpel voorbeeld van AR is de mobile game Pokémon GO. Het klinkt vrij kinderlijk maar het schept een duidelijk beeld over wat AR kan.</a:t>
            </a:r>
          </a:p>
          <a:p>
            <a:pPr>
              <a:lnSpc>
                <a:spcPct val="107000"/>
              </a:lnSpc>
              <a:spcAft>
                <a:spcPts val="800"/>
              </a:spcAft>
            </a:pPr>
            <a:r>
              <a:rPr lang="nl-NL" sz="1800">
                <a:latin typeface="Calibri"/>
                <a:ea typeface="Calibri" panose="020F0502020204030204" pitchFamily="34" charset="0"/>
                <a:cs typeface="Calibri"/>
              </a:rPr>
              <a:t>AR kan dus ingezet worden ter visualisatie van een tent, gebouw of andere middelen. Dit middel dient ter ondersteuning bij het creëren van inzicht.</a:t>
            </a:r>
            <a:r>
              <a:rPr lang="nl-NL" sz="1800">
                <a:effectLst/>
                <a:latin typeface="Calibri"/>
                <a:ea typeface="Calibri" panose="020F0502020204030204" pitchFamily="34" charset="0"/>
                <a:cs typeface="Calibri"/>
              </a:rPr>
              <a:t> Een voorbeeld van de beoogde situatie: Men staat op een basis, zet een VR bril op die AR ondersteunt. Men kijkt om zich heen en ziet voor zich een gemodelleerde CP. </a:t>
            </a:r>
          </a:p>
          <a:p>
            <a:pPr>
              <a:lnSpc>
                <a:spcPct val="107000"/>
              </a:lnSpc>
              <a:spcAft>
                <a:spcPts val="800"/>
              </a:spcAft>
            </a:pPr>
            <a:endParaRPr lang="nl-NL" sz="1800">
              <a:effectLst/>
              <a:latin typeface="Calibri"/>
              <a:ea typeface="Calibri" panose="020F0502020204030204" pitchFamily="34" charset="0"/>
              <a:cs typeface="Calibri"/>
            </a:endParaRPr>
          </a:p>
          <a:p>
            <a:pPr>
              <a:lnSpc>
                <a:spcPct val="107000"/>
              </a:lnSpc>
              <a:spcAft>
                <a:spcPts val="800"/>
              </a:spcAft>
            </a:pPr>
            <a:r>
              <a:rPr lang="nl-NL" sz="1800">
                <a:effectLst/>
                <a:latin typeface="Calibri"/>
                <a:ea typeface="Calibri" panose="020F0502020204030204" pitchFamily="34" charset="0"/>
                <a:cs typeface="Calibri"/>
              </a:rPr>
              <a:t>Het is al mogelijk met applicaties een huis in te richten door middel van AR het zou dus ook mogelijk zijn een CP in te richten door middel van AR. Je loopt met een tablet door een ruimte en zet de apparatuur neer waar deze het beste zouden staan. Door dit te doen kan er een intern (binnen het gebouw, tent of container) kabel plan worden gemaakt. Zie voorbeeld applicatie hieronder: </a:t>
            </a:r>
            <a:r>
              <a:rPr lang="nl-NL" sz="1800">
                <a:latin typeface="Calibri"/>
                <a:ea typeface="Calibri" panose="020F0502020204030204" pitchFamily="34" charset="0"/>
                <a:cs typeface="Calibri"/>
              </a:rPr>
              <a:t>D</a:t>
            </a:r>
            <a:r>
              <a:rPr lang="nl-NL" sz="1800">
                <a:effectLst/>
                <a:latin typeface="Calibri"/>
                <a:ea typeface="Calibri" panose="020F0502020204030204" pitchFamily="34" charset="0"/>
                <a:cs typeface="Calibri"/>
              </a:rPr>
              <a:t>it is de IKEA </a:t>
            </a:r>
            <a:r>
              <a:rPr lang="nl-NL" sz="1800" err="1">
                <a:effectLst/>
                <a:latin typeface="Calibri"/>
                <a:ea typeface="Calibri" panose="020F0502020204030204" pitchFamily="34" charset="0"/>
                <a:cs typeface="Calibri"/>
              </a:rPr>
              <a:t>Place</a:t>
            </a:r>
            <a:r>
              <a:rPr lang="nl-NL" sz="1800">
                <a:effectLst/>
                <a:latin typeface="Calibri"/>
                <a:ea typeface="Calibri" panose="020F0502020204030204" pitchFamily="34" charset="0"/>
                <a:cs typeface="Calibri"/>
              </a:rPr>
              <a:t> app, simpelweg ontworpen je huiskamer in te richten. De software is ontworpen door </a:t>
            </a:r>
            <a:r>
              <a:rPr lang="nl-NL" sz="1800" err="1">
                <a:latin typeface="Calibri"/>
                <a:cs typeface="Calibri"/>
              </a:rPr>
              <a:t>Inter</a:t>
            </a:r>
            <a:r>
              <a:rPr lang="nl-NL" sz="1800">
                <a:latin typeface="Calibri"/>
                <a:cs typeface="Calibri"/>
              </a:rPr>
              <a:t> IKEA Systems B.V. zelf. </a:t>
            </a:r>
            <a:r>
              <a:rPr lang="nl-NL" sz="1800" b="0" spc="-5">
                <a:solidFill>
                  <a:srgbClr val="1D1D1F"/>
                </a:solidFill>
                <a:latin typeface="Helvetica"/>
                <a:cs typeface="Helvetica"/>
              </a:rPr>
              <a:t>https://www.youtube.com/watch?v=UudV1VdFtuQ</a:t>
            </a:r>
          </a:p>
          <a:p>
            <a:pPr>
              <a:lnSpc>
                <a:spcPct val="107000"/>
              </a:lnSpc>
              <a:spcAft>
                <a:spcPts val="800"/>
              </a:spcAft>
            </a:pPr>
            <a:endParaRPr lang="nl-NL" sz="1800" b="1" spc="-5">
              <a:solidFill>
                <a:srgbClr val="1D1D1F"/>
              </a:solidFill>
              <a:latin typeface="Helvetica"/>
              <a:cs typeface="Helvetica"/>
            </a:endParaRPr>
          </a:p>
          <a:p>
            <a:pPr>
              <a:lnSpc>
                <a:spcPct val="107000"/>
              </a:lnSpc>
              <a:spcAft>
                <a:spcPts val="800"/>
              </a:spcAft>
            </a:pPr>
            <a:r>
              <a:rPr lang="nl-NL" sz="1800">
                <a:latin typeface="Calibri"/>
                <a:cs typeface="Calibri"/>
              </a:rPr>
              <a:t>Er word al een soortgelijk softwarepakket gebruikt binnen de defensie, Urban Builder werd genoemd in een gesprek met het </a:t>
            </a:r>
            <a:r>
              <a:rPr lang="nl-NL" sz="1800" err="1">
                <a:latin typeface="Calibri"/>
                <a:cs typeface="Calibri"/>
              </a:rPr>
              <a:t>Simcenland</a:t>
            </a:r>
            <a:r>
              <a:rPr lang="nl-NL" sz="1800">
                <a:latin typeface="Calibri"/>
                <a:cs typeface="Calibri"/>
              </a:rPr>
              <a:t>. Hiermee wordt een gebouw gemodelleerd op basis van foto’s of scans. Het zou dan mogelijk zijn door middel van een AR koppeling rond te lopen in deze ingeladen omgeving. Door middel van een soortgelijke toepassing als de </a:t>
            </a:r>
            <a:r>
              <a:rPr lang="nl-NL" sz="1800" err="1">
                <a:latin typeface="Calibri"/>
                <a:cs typeface="Calibri"/>
              </a:rPr>
              <a:t>ikea</a:t>
            </a:r>
            <a:r>
              <a:rPr lang="nl-NL" sz="1800">
                <a:latin typeface="Calibri"/>
                <a:cs typeface="Calibri"/>
              </a:rPr>
              <a:t> </a:t>
            </a:r>
            <a:r>
              <a:rPr lang="nl-NL" sz="1800" err="1">
                <a:latin typeface="Calibri"/>
                <a:cs typeface="Calibri"/>
              </a:rPr>
              <a:t>place</a:t>
            </a:r>
            <a:r>
              <a:rPr lang="nl-NL" sz="1800">
                <a:latin typeface="Calibri"/>
                <a:cs typeface="Calibri"/>
              </a:rPr>
              <a:t> app kunnen dan kabel plannen en of indelingen van </a:t>
            </a:r>
            <a:r>
              <a:rPr lang="nl-NL" sz="1800" err="1">
                <a:latin typeface="Calibri"/>
                <a:cs typeface="Calibri"/>
              </a:rPr>
              <a:t>CP’s</a:t>
            </a:r>
            <a:r>
              <a:rPr lang="nl-NL" sz="1800">
                <a:latin typeface="Calibri"/>
                <a:cs typeface="Calibri"/>
              </a:rPr>
              <a:t> gemaakt worden. In de huidige opzet wordt </a:t>
            </a:r>
            <a:r>
              <a:rPr lang="nl-NL" sz="1800" err="1">
                <a:latin typeface="Calibri"/>
                <a:cs typeface="Calibri"/>
              </a:rPr>
              <a:t>urban</a:t>
            </a:r>
            <a:r>
              <a:rPr lang="nl-NL" sz="1800">
                <a:latin typeface="Calibri"/>
                <a:cs typeface="Calibri"/>
              </a:rPr>
              <a:t> builder al gebruikt voor VBS. </a:t>
            </a:r>
          </a:p>
          <a:p>
            <a:endParaRPr lang="nl-NL">
              <a:cs typeface="+mn-lt"/>
            </a:endParaRPr>
          </a:p>
          <a:p>
            <a:r>
              <a:rPr lang="nl-NL">
                <a:cs typeface="+mn-lt"/>
              </a:rPr>
              <a:t>Een negatief punt van AR is dat er binnen de defensie weinig kennis is van deze techniek, er zou dus bij het aankopen van bruikbare apparatuur een cursus aangeboden moeten worden om gebruikers inzicht te geven in deze techniek. Deze oplossing is dus in de beginselen lastig toe te passen en erg prijzig. Daarnaast zijn voor buiten gebruik alleen brillen te gebruiken die geen positiebenadering nodig hebben. </a:t>
            </a:r>
            <a:br>
              <a:rPr lang="nl-NL">
                <a:cs typeface="+mn-lt"/>
              </a:rPr>
            </a:br>
            <a:endParaRPr lang="nl-NL">
              <a:cs typeface="+mn-lt"/>
            </a:endParaRPr>
          </a:p>
          <a:p>
            <a:r>
              <a:rPr lang="nl-NL">
                <a:cs typeface="+mn-lt"/>
              </a:rPr>
              <a:t>Verschil AR/VR:</a:t>
            </a:r>
          </a:p>
          <a:p>
            <a:r>
              <a:rPr lang="nl-NL">
                <a:cs typeface="+mn-lt"/>
              </a:rPr>
              <a:t>Te verduidelijking, AR is het weergeven van een digitaal geprogrammeerde weergave van een item in de werkelijke wereld en VR is een compleet gemodelleerd wereld. </a:t>
            </a:r>
          </a:p>
          <a:p>
            <a:r>
              <a:rPr lang="nl-NL">
                <a:hlinkClick r:id="rId3"/>
              </a:rPr>
              <a:t>https://www.youtube.com/watch?v=TjsIyDn5H44</a:t>
            </a:r>
            <a:endParaRPr lang="nl-NL">
              <a:cs typeface="Calibri" panose="020F0502020204030204"/>
              <a:hlinkClick r:id="rId3"/>
            </a:endParaRPr>
          </a:p>
          <a:p>
            <a:endParaRPr lang="nl-NL">
              <a:cs typeface="Calibri" panose="020F0502020204030204"/>
            </a:endParaRP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12</a:t>
            </a:fld>
            <a:endParaRPr lang="nl-NL"/>
          </a:p>
        </p:txBody>
      </p:sp>
    </p:spTree>
    <p:extLst>
      <p:ext uri="{BB962C8B-B14F-4D97-AF65-F5344CB8AC3E}">
        <p14:creationId xmlns:p14="http://schemas.microsoft.com/office/powerpoint/2010/main" val="375371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Bef>
                <a:spcPts val="200"/>
              </a:spcBef>
            </a:pPr>
            <a:r>
              <a:rPr lang="nl-NL" sz="1800" b="1">
                <a:solidFill>
                  <a:srgbClr val="2F5496"/>
                </a:solidFill>
                <a:effectLst/>
                <a:latin typeface="Calibri Light"/>
                <a:ea typeface="Times New Roman" panose="02020603050405020304" pitchFamily="18" charset="0"/>
                <a:cs typeface="Calibri Light"/>
              </a:rPr>
              <a:t>VBS3</a:t>
            </a:r>
          </a:p>
          <a:p>
            <a:pPr>
              <a:lnSpc>
                <a:spcPct val="107000"/>
              </a:lnSpc>
              <a:spcAft>
                <a:spcPts val="800"/>
              </a:spcAft>
            </a:pPr>
            <a:r>
              <a:rPr lang="nl-NL" sz="1800">
                <a:effectLst/>
                <a:latin typeface="Calibri"/>
                <a:ea typeface="Calibri" panose="020F0502020204030204" pitchFamily="34" charset="0"/>
                <a:cs typeface="Calibri"/>
              </a:rPr>
              <a:t>VBS3 oftewel Virtual Battle Space 3 is een militaire simulatietool. Het wordt gezien als een </a:t>
            </a:r>
            <a:r>
              <a:rPr lang="nl-NL" sz="1800" err="1">
                <a:effectLst/>
                <a:latin typeface="Calibri"/>
                <a:ea typeface="Calibri" panose="020F0502020204030204" pitchFamily="34" charset="0"/>
                <a:cs typeface="Calibri"/>
              </a:rPr>
              <a:t>multiplayer</a:t>
            </a:r>
            <a:r>
              <a:rPr lang="nl-NL" sz="1800">
                <a:effectLst/>
                <a:latin typeface="Calibri"/>
                <a:ea typeface="Calibri" panose="020F0502020204030204" pitchFamily="34" charset="0"/>
                <a:cs typeface="Calibri"/>
              </a:rPr>
              <a:t>, virtuele trainingsomgeving. Het is een omgeving waarbinnen gemodelleerd kan worden en een nagenoeg werkelijke omgeving nagebouwd kan worden. Het kan ingezet worden voor trainingsdoeleinden en dienen als planningsmiddel. Dit kan echter nog niet op elke locatie gerealiseerd worden. Er zijn vanuit de defensie zelf verschillende gebieden gemodelleerd. Een voorbeeld hiervan in de militaire kazerne in Marnehuizen. Alleen deze gemodelleerde gebieden kunnen worden ingezet tijdens dit soort trainingen.</a:t>
            </a:r>
          </a:p>
          <a:p>
            <a:pPr>
              <a:lnSpc>
                <a:spcPct val="107000"/>
              </a:lnSpc>
              <a:spcAft>
                <a:spcPts val="800"/>
              </a:spcAft>
            </a:pPr>
            <a:endParaRPr lang="nl-NL" sz="1800">
              <a:effectLst/>
              <a:latin typeface="Calibri"/>
              <a:ea typeface="Calibri" panose="020F0502020204030204" pitchFamily="34" charset="0"/>
              <a:cs typeface="Calibri"/>
            </a:endParaRPr>
          </a:p>
          <a:p>
            <a:pPr>
              <a:lnSpc>
                <a:spcPct val="107000"/>
              </a:lnSpc>
              <a:spcAft>
                <a:spcPts val="800"/>
              </a:spcAft>
            </a:pPr>
            <a:r>
              <a:rPr lang="nl-NL" sz="1800">
                <a:effectLst/>
                <a:latin typeface="Calibri"/>
                <a:ea typeface="Calibri" panose="020F0502020204030204" pitchFamily="34" charset="0"/>
                <a:cs typeface="Calibri"/>
              </a:rPr>
              <a:t>Er wordt nog geen gebruik gemaakt van planningsopties in VBS. In de toekomst zou dit mogelijk moeten zijn. De planning kan als volgt worden opgesteld zorgend voor het beste resultaat. Wanneer men een oefening uitvoert binnen VBS krijgt de instructeur in deze constante feedback van de ondernomen acties. Ook kan hij hieruit halen welke actie wel en welke actie nog goed is ondernomen. Deze constante feedback kan ook anders worden terug gekoppeld. Denk hierbij aan het terug geven van een tijdspanne van het uitvoeren van de oefening. Om hierin nog verder te gaan kan men deze tijdspanne voor het leggen van een virtueel kabel plan constant monitoren en verschillende uitgetekende kabelplannen uitvoeren, totdat de snelste methodiek naar boven komt.</a:t>
            </a:r>
          </a:p>
          <a:p>
            <a:pPr>
              <a:lnSpc>
                <a:spcPct val="107000"/>
              </a:lnSpc>
              <a:spcAft>
                <a:spcPts val="800"/>
              </a:spcAft>
            </a:pPr>
            <a:endParaRPr lang="nl-NL" sz="1800">
              <a:effectLst/>
              <a:latin typeface="Calibri"/>
              <a:ea typeface="Calibri" panose="020F0502020204030204" pitchFamily="34" charset="0"/>
              <a:cs typeface="Calibri"/>
            </a:endParaRPr>
          </a:p>
          <a:p>
            <a:pPr>
              <a:lnSpc>
                <a:spcPct val="107000"/>
              </a:lnSpc>
              <a:spcAft>
                <a:spcPts val="800"/>
              </a:spcAft>
            </a:pPr>
            <a:r>
              <a:rPr lang="nl-NL" sz="1800">
                <a:effectLst/>
                <a:latin typeface="Calibri"/>
                <a:ea typeface="Calibri" panose="020F0502020204030204" pitchFamily="34" charset="0"/>
                <a:cs typeface="Calibri"/>
              </a:rPr>
              <a:t>Een andere mogelijkheid die gezien wordt met deze software is het virtueel zowel 2d, 3d als in VR weergeven van een CP en de lay-out daarvan. Middels VR (VR wordt </a:t>
            </a:r>
            <a:r>
              <a:rPr lang="nl-NL" sz="1800">
                <a:latin typeface="Calibri"/>
                <a:ea typeface="Calibri" panose="020F0502020204030204" pitchFamily="34" charset="0"/>
                <a:cs typeface="Calibri"/>
              </a:rPr>
              <a:t>in de slide VR toegelicht</a:t>
            </a:r>
            <a:r>
              <a:rPr lang="nl-NL" sz="1800">
                <a:effectLst/>
                <a:latin typeface="Calibri"/>
                <a:ea typeface="Calibri" panose="020F0502020204030204" pitchFamily="34" charset="0"/>
                <a:cs typeface="Calibri"/>
              </a:rPr>
              <a:t>) kan men rondlopen in deze omgeving en de omgeving in ware grote ervaren. Het inzicht genereren bij de klant is erg belangrijk hiervoor zou VR ingezet kunnen worden.</a:t>
            </a:r>
          </a:p>
          <a:p>
            <a:pPr>
              <a:lnSpc>
                <a:spcPct val="107000"/>
              </a:lnSpc>
              <a:spcAft>
                <a:spcPts val="800"/>
              </a:spcAft>
            </a:pPr>
            <a:r>
              <a:rPr lang="nl-NL" sz="1800">
                <a:effectLst/>
                <a:latin typeface="Calibri"/>
                <a:ea typeface="Calibri" panose="020F0502020204030204" pitchFamily="34" charset="0"/>
                <a:cs typeface="Calibri"/>
              </a:rPr>
              <a:t> </a:t>
            </a:r>
          </a:p>
          <a:p>
            <a:pPr>
              <a:lnSpc>
                <a:spcPct val="107000"/>
              </a:lnSpc>
              <a:spcBef>
                <a:spcPts val="200"/>
              </a:spcBef>
            </a:pPr>
            <a:r>
              <a:rPr lang="nl-NL" sz="1800" b="1">
                <a:solidFill>
                  <a:srgbClr val="2F5496"/>
                </a:solidFill>
                <a:effectLst/>
                <a:latin typeface="Calibri Light"/>
                <a:ea typeface="Times New Roman" panose="02020603050405020304" pitchFamily="18" charset="0"/>
                <a:cs typeface="Calibri Light"/>
              </a:rPr>
              <a:t>VSB4</a:t>
            </a:r>
          </a:p>
          <a:p>
            <a:pPr>
              <a:lnSpc>
                <a:spcPct val="107000"/>
              </a:lnSpc>
              <a:spcAft>
                <a:spcPts val="800"/>
              </a:spcAft>
            </a:pPr>
            <a:r>
              <a:rPr lang="nl-NL" sz="1800">
                <a:effectLst/>
                <a:latin typeface="Calibri"/>
                <a:ea typeface="Calibri" panose="020F0502020204030204" pitchFamily="34" charset="0"/>
                <a:cs typeface="Calibri"/>
              </a:rPr>
              <a:t>VBS4 ook wel Virtual Battle Space 4 is een door ontwikkeling op VBS3. Het is ook een virtuele omgeving waarin gebieden gemodelleerd kunnen worden en waarin trainingsmogelijkheden worden uitgezet. Echter heerst er een redelijk verschil tussen beide. Waar VBS3 een beperking heeft qua locaties. Heeft VBS4 beschikking tot de gehele wereld. De complete wereld die “momenteel” staat is voorzien van de exacte real life hoogte meters van elk statisch object, denk bij statische objecten aan bomen, gebouwen, bergen en wegen. Om tot een meer gedetailleerde omgeving te komen kan deze handmatig bewerkt worden of kunnen er scans worden ingevoegd. </a:t>
            </a:r>
          </a:p>
          <a:p>
            <a:pPr>
              <a:lnSpc>
                <a:spcPct val="107000"/>
              </a:lnSpc>
              <a:spcAft>
                <a:spcPts val="800"/>
              </a:spcAft>
            </a:pPr>
            <a:endParaRPr lang="nl-NL" sz="1800">
              <a:effectLst/>
              <a:latin typeface="Calibri"/>
              <a:ea typeface="Calibri" panose="020F0502020204030204" pitchFamily="34" charset="0"/>
              <a:cs typeface="Calibri"/>
            </a:endParaRPr>
          </a:p>
          <a:p>
            <a:pPr>
              <a:lnSpc>
                <a:spcPct val="107000"/>
              </a:lnSpc>
              <a:spcAft>
                <a:spcPts val="800"/>
              </a:spcAft>
            </a:pPr>
            <a:r>
              <a:rPr lang="nl-NL" sz="1800">
                <a:effectLst/>
                <a:latin typeface="Calibri"/>
                <a:ea typeface="Calibri" panose="020F0502020204030204" pitchFamily="34" charset="0"/>
                <a:cs typeface="Calibri"/>
              </a:rPr>
              <a:t>Waar VBS3 beperkingen heeft tot het uitwerken van een kabel plan of CP opzet planning. Kan dit in VBS4 al weer gemakkelijker. In VBS4 kan op elk terrein een omgeving gebouwd worden. Mocht de omgeving waarin de planning gemaakt zou moeten worden onbekend zijn. Kunnen er satelliet beelden worden opgevraagd. De beelden worden dan ingeladen in VBS4 om zo tot een reëel beeld van de omgeving te komen. In deze omgeving kan dan het CP opzetten.</a:t>
            </a:r>
          </a:p>
          <a:p>
            <a:r>
              <a:rPr lang="nl-NL" sz="1800">
                <a:effectLst/>
                <a:latin typeface="Calibri"/>
                <a:ea typeface="Calibri" panose="020F0502020204030204" pitchFamily="34" charset="0"/>
                <a:cs typeface="Calibri"/>
              </a:rPr>
              <a:t>Tijdens het opzetten van de digitale CP kan door middel van constante output van het systeem (door </a:t>
            </a:r>
            <a:r>
              <a:rPr lang="nl-NL" sz="1800" err="1">
                <a:effectLst/>
                <a:latin typeface="Calibri"/>
                <a:ea typeface="Calibri" panose="020F0502020204030204" pitchFamily="34" charset="0"/>
                <a:cs typeface="Calibri"/>
              </a:rPr>
              <a:t>trail</a:t>
            </a:r>
            <a:r>
              <a:rPr lang="nl-NL" sz="1800">
                <a:effectLst/>
                <a:latin typeface="Calibri"/>
                <a:ea typeface="Calibri" panose="020F0502020204030204" pitchFamily="34" charset="0"/>
                <a:cs typeface="Calibri"/>
              </a:rPr>
              <a:t> en error) de meest efficiënte manier van opbouwen worden gegenereerd. Ook kan er tijdens het opbouwen gekeken worden naar line of </a:t>
            </a:r>
            <a:r>
              <a:rPr lang="nl-NL" sz="1800" err="1">
                <a:effectLst/>
                <a:latin typeface="Calibri"/>
                <a:ea typeface="Calibri" panose="020F0502020204030204" pitchFamily="34" charset="0"/>
                <a:cs typeface="Calibri"/>
              </a:rPr>
              <a:t>sight</a:t>
            </a:r>
            <a:r>
              <a:rPr lang="nl-NL" sz="1800">
                <a:effectLst/>
                <a:latin typeface="Calibri"/>
                <a:ea typeface="Calibri" panose="020F0502020204030204" pitchFamily="34" charset="0"/>
                <a:cs typeface="Calibri"/>
              </a:rPr>
              <a:t>. Dit houdt in dat de positionering van radiomasten kan worden verfijnt voordat aanwezigheid op de werkelijke plek genoodzaakt is.</a:t>
            </a:r>
            <a:br>
              <a:rPr lang="nl-NL">
                <a:cs typeface="+mn-lt"/>
              </a:rPr>
            </a:br>
            <a:endParaRPr lang="nl-NL" sz="1800">
              <a:cs typeface="Calibri"/>
            </a:endParaRPr>
          </a:p>
          <a:p>
            <a:endParaRPr lang="nl-NL">
              <a:cs typeface="+mn-lt"/>
            </a:endParaRP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13</a:t>
            </a:fld>
            <a:endParaRPr lang="nl-NL"/>
          </a:p>
        </p:txBody>
      </p:sp>
    </p:spTree>
    <p:extLst>
      <p:ext uri="{BB962C8B-B14F-4D97-AF65-F5344CB8AC3E}">
        <p14:creationId xmlns:p14="http://schemas.microsoft.com/office/powerpoint/2010/main" val="558227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err="1">
                <a:solidFill>
                  <a:srgbClr val="2F5496"/>
                </a:solidFill>
                <a:effectLst/>
                <a:latin typeface="Calibri Light"/>
                <a:cs typeface="Calibri Light"/>
              </a:rPr>
              <a:t>One</a:t>
            </a:r>
            <a:r>
              <a:rPr lang="nl-NL" sz="1200" b="1">
                <a:solidFill>
                  <a:srgbClr val="2F5496"/>
                </a:solidFill>
                <a:effectLst/>
                <a:latin typeface="Calibri Light"/>
                <a:cs typeface="Calibri Light"/>
              </a:rPr>
              <a:t> World </a:t>
            </a:r>
            <a:r>
              <a:rPr lang="nl-NL" sz="1200" b="1" err="1">
                <a:solidFill>
                  <a:srgbClr val="2F5496"/>
                </a:solidFill>
                <a:effectLst/>
                <a:latin typeface="Calibri Light"/>
                <a:cs typeface="Calibri Light"/>
              </a:rPr>
              <a:t>Terrain</a:t>
            </a:r>
            <a:endParaRPr lang="nl-NL" sz="1200" b="1">
              <a:solidFill>
                <a:srgbClr val="2F5496"/>
              </a:solidFill>
              <a:effectLst/>
              <a:latin typeface="Calibri Light"/>
              <a:cs typeface="Calibr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err="1">
                <a:effectLst/>
                <a:latin typeface="Calibri"/>
                <a:cs typeface="Calibri"/>
              </a:rPr>
              <a:t>One</a:t>
            </a:r>
            <a:r>
              <a:rPr lang="nl-NL" sz="1200">
                <a:effectLst/>
                <a:latin typeface="Calibri"/>
                <a:cs typeface="Calibri"/>
              </a:rPr>
              <a:t> </a:t>
            </a:r>
            <a:r>
              <a:rPr lang="nl-NL" sz="1200" err="1">
                <a:effectLst/>
                <a:latin typeface="Calibri"/>
                <a:cs typeface="Calibri"/>
              </a:rPr>
              <a:t>world</a:t>
            </a:r>
            <a:r>
              <a:rPr lang="nl-NL" sz="1200">
                <a:effectLst/>
                <a:latin typeface="Calibri"/>
                <a:cs typeface="Calibri"/>
              </a:rPr>
              <a:t> </a:t>
            </a:r>
            <a:r>
              <a:rPr lang="nl-NL" sz="1200" err="1">
                <a:effectLst/>
                <a:latin typeface="Calibri"/>
                <a:cs typeface="Calibri"/>
              </a:rPr>
              <a:t>terrain</a:t>
            </a:r>
            <a:r>
              <a:rPr lang="nl-NL" sz="1200">
                <a:effectLst/>
                <a:latin typeface="Calibri"/>
                <a:cs typeface="Calibri"/>
              </a:rPr>
              <a:t> vanaf heden OWT is niets minder dan een product dat voor een 3D terrein zorgt vanuit een scan. Deze scans worden gemaakt door onder andere drones of satelliet beelden. Wanneer deze omgevingen zijn gescand worden ze ingeladen op een pc. Waar vervolgens in gemodelleerd kan worden. deze omgevingen kunnen door middel van STE ook wel </a:t>
            </a:r>
            <a:r>
              <a:rPr lang="nl-NL" sz="1200" err="1">
                <a:effectLst/>
                <a:latin typeface="Calibri"/>
                <a:cs typeface="Calibri"/>
              </a:rPr>
              <a:t>Synthetic</a:t>
            </a:r>
            <a:r>
              <a:rPr lang="nl-NL" sz="1200">
                <a:effectLst/>
                <a:latin typeface="Calibri"/>
                <a:cs typeface="Calibri"/>
              </a:rPr>
              <a:t> Training Environment worden ingelezen en aangeboden als trainingsplatform. De gebruiker kan middels VR of achter een PC het terrein bekijken, doorlopen en oefeningen uitvoeren. Dit kunnen serieuze </a:t>
            </a:r>
            <a:r>
              <a:rPr lang="nl-NL" sz="1200" err="1">
                <a:effectLst/>
                <a:latin typeface="Calibri"/>
                <a:cs typeface="Calibri"/>
              </a:rPr>
              <a:t>combat</a:t>
            </a:r>
            <a:r>
              <a:rPr lang="nl-NL" sz="1200">
                <a:effectLst/>
                <a:latin typeface="Calibri"/>
                <a:cs typeface="Calibri"/>
              </a:rPr>
              <a:t> trainingen omvatten waarin door middel van AI de omgeving kan worden aangestuurd. Het streven van het toepassen van de STE is het perfectioneren van de uitvoering door repetitie. Ook wordt vermeld dat door middel van STE klanten kunnen trainen voor “waar” ze toekomstige missies gaan uitvoeren.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a:effectLst/>
                <a:latin typeface="Calibri"/>
                <a:cs typeface="Calibri"/>
              </a:rPr>
              <a:t>Wat houdt dit in voor C2Ost?</a:t>
            </a:r>
          </a:p>
          <a:p>
            <a:pPr>
              <a:defRPr/>
            </a:pPr>
            <a:r>
              <a:rPr lang="nl-NL" sz="1200">
                <a:effectLst/>
                <a:latin typeface="Calibri"/>
                <a:cs typeface="Calibri"/>
              </a:rPr>
              <a:t>Dit systeem maakt mogelijk een kabelplan op voorhand te maken in een virtuele omgeving. De mogelijkheid bestaat om door middel van VR door het gescande terrein te lopen. Hierin kunnen dan via codering aanpassingen in worden gemaakt en deze kunnen worden ingeladen in de VR omgeving. Door middel hiervan kan een zo efficiënt mogelijk plan worden gemaakt zonder op de daadwerkelijke locatie te zijn. Dit biedt ook mogelijkheden tot creatie van inzicht in dit soort terreinen. Denk hierbij aan het inzicht in </a:t>
            </a:r>
            <a:r>
              <a:rPr lang="nl-NL" sz="1200" err="1">
                <a:effectLst/>
                <a:latin typeface="Calibri"/>
                <a:cs typeface="Calibri"/>
              </a:rPr>
              <a:t>CP’s</a:t>
            </a:r>
            <a:r>
              <a:rPr lang="nl-NL" sz="1200">
                <a:effectLst/>
                <a:latin typeface="Calibri"/>
                <a:cs typeface="Calibri"/>
              </a:rPr>
              <a:t> op de daadwerkelijke plek waar het CP komt te staan. Zo kan men (wel eens waar virtueel) kennis maken met zijn/haar werkomgeving.</a:t>
            </a:r>
            <a:endParaRPr lang="nl-NL">
              <a:latin typeface="Calibri"/>
              <a:cs typeface="Calibri"/>
            </a:endParaRPr>
          </a:p>
          <a:p>
            <a:pPr>
              <a:defRPr/>
            </a:pPr>
            <a:endParaRPr lang="nl-NL">
              <a:cs typeface="+mn-lt"/>
            </a:endParaRPr>
          </a:p>
          <a:p>
            <a:pPr>
              <a:defRPr/>
            </a:pPr>
            <a:r>
              <a:rPr lang="nl-NL">
                <a:cs typeface="+mn-lt"/>
              </a:rPr>
              <a:t>De OWT software is een goede keuze mits toegankelijk. Daar zit een probleem. De OWT soft- en hardware is nog in ontwikkeling. Momenteel is er een onderzoek gaande vanuit de University of Southern California </a:t>
            </a:r>
            <a:r>
              <a:rPr lang="nl-NL" err="1">
                <a:cs typeface="+mn-lt"/>
              </a:rPr>
              <a:t>Institute</a:t>
            </a:r>
            <a:r>
              <a:rPr lang="nl-NL">
                <a:cs typeface="+mn-lt"/>
              </a:rPr>
              <a:t> </a:t>
            </a:r>
            <a:r>
              <a:rPr lang="nl-NL" err="1">
                <a:cs typeface="+mn-lt"/>
              </a:rPr>
              <a:t>for</a:t>
            </a:r>
            <a:r>
              <a:rPr lang="nl-NL">
                <a:cs typeface="+mn-lt"/>
              </a:rPr>
              <a:t> Creative Technologies. Het onderzoek gaat over de inzetbaarheid van een </a:t>
            </a:r>
            <a:r>
              <a:rPr lang="nl-NL" err="1">
                <a:cs typeface="+mn-lt"/>
              </a:rPr>
              <a:t>cloud</a:t>
            </a:r>
            <a:r>
              <a:rPr lang="nl-NL">
                <a:cs typeface="+mn-lt"/>
              </a:rPr>
              <a:t> functie ter toegankelijkheid van de 3D </a:t>
            </a:r>
            <a:r>
              <a:rPr lang="nl-NL" err="1">
                <a:cs typeface="+mn-lt"/>
              </a:rPr>
              <a:t>ingescande</a:t>
            </a:r>
            <a:r>
              <a:rPr lang="nl-NL">
                <a:cs typeface="+mn-lt"/>
              </a:rPr>
              <a:t> gegevens. Dit biedt voor de toekomst simpelere toegankelijkheid.</a:t>
            </a:r>
          </a:p>
          <a:p>
            <a:pPr>
              <a:defRPr/>
            </a:pPr>
            <a:endParaRPr lang="nl-NL">
              <a:cs typeface="+mn-lt"/>
            </a:endParaRPr>
          </a:p>
          <a:p>
            <a:pPr>
              <a:defRPr/>
            </a:pPr>
            <a:r>
              <a:rPr lang="nl-NL">
                <a:cs typeface="+mn-lt"/>
              </a:rPr>
              <a:t>De aanschaf van een of meerdere drones is een bottleneck, zowel aangezien de prijst als de </a:t>
            </a:r>
            <a:r>
              <a:rPr lang="nl-NL" err="1">
                <a:cs typeface="+mn-lt"/>
              </a:rPr>
              <a:t>specs</a:t>
            </a:r>
            <a:r>
              <a:rPr lang="nl-NL">
                <a:cs typeface="+mn-lt"/>
              </a:rPr>
              <a:t>. Deze drones moeten voorzien zijn van een HD camera om zo de beelden, met voldoende kwaliteit, om te zetten in 3D.</a:t>
            </a: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14</a:t>
            </a:fld>
            <a:endParaRPr lang="nl-NL"/>
          </a:p>
        </p:txBody>
      </p:sp>
    </p:spTree>
    <p:extLst>
      <p:ext uri="{BB962C8B-B14F-4D97-AF65-F5344CB8AC3E}">
        <p14:creationId xmlns:p14="http://schemas.microsoft.com/office/powerpoint/2010/main" val="4096901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a:t>Urban-builder</a:t>
            </a:r>
          </a:p>
          <a:p>
            <a:r>
              <a:rPr lang="nl-NL" b="0"/>
              <a:t>Urban builder is een softwarepakket waarbij een gebouw inzichtelijk word gemaakt aan de binnenkant. Dit gebeurd met een scan vanaf de buiten zeiden van het gebouw. Door images die gemaakt worden door de ramen van gebouwen kan doormiddel van de software een ruwe schatting worden gemaakt van de lay-out. Er is bij vermeld dat is nagenoeg altijd accuraat is. Dit middel kan ingezet worden voor de planning en inrichting van een gebouw CP in het specifiek. Urban builder kan de schets exporteren naar VBS samen met alle de gegevens van de deuren en ramen. Ook kan deze 3D lezing van het gebouw worden ingelezen in systeem zoals </a:t>
            </a:r>
            <a:r>
              <a:rPr lang="nl-NL" b="0" err="1"/>
              <a:t>Revit</a:t>
            </a:r>
            <a:r>
              <a:rPr lang="nl-NL" b="0"/>
              <a:t>. </a:t>
            </a:r>
            <a:r>
              <a:rPr lang="nl-NL" b="0" err="1"/>
              <a:t>Revit</a:t>
            </a:r>
            <a:r>
              <a:rPr lang="nl-NL" b="0"/>
              <a:t> zorgt in deze voor de koppeling tussen de image en een VR omgeving.</a:t>
            </a:r>
            <a:r>
              <a:rPr lang="nl-NL"/>
              <a:t> </a:t>
            </a:r>
            <a:endParaRPr lang="nl-NL" b="0">
              <a:cs typeface="Calibri"/>
            </a:endParaRPr>
          </a:p>
          <a:p>
            <a:endParaRPr lang="nl-NL" b="0"/>
          </a:p>
          <a:p>
            <a:r>
              <a:rPr lang="nl-NL" b="0"/>
              <a:t>In literatuur onderzoek is </a:t>
            </a:r>
            <a:r>
              <a:rPr lang="nl-NL"/>
              <a:t>een</a:t>
            </a:r>
            <a:r>
              <a:rPr lang="nl-NL" b="0"/>
              <a:t> soort gelijk software pakket gevonden. </a:t>
            </a:r>
            <a:r>
              <a:rPr lang="nl-NL"/>
              <a:t>Een</a:t>
            </a:r>
            <a:r>
              <a:rPr lang="nl-NL" b="0"/>
              <a:t> nieuwe scanner waarmee de omgeving erg nauwkeurig kan worden weergegeven. Toegang tot het gebouw is hiervoor echter wel noodzakelijk. De FARO Focus Laser Scanner heeft geïntegreerde VR software. Dit heet FARO VR </a:t>
            </a:r>
            <a:r>
              <a:rPr lang="nl-NL" b="0" err="1"/>
              <a:t>PointCloud</a:t>
            </a:r>
            <a:r>
              <a:rPr lang="nl-NL" b="0"/>
              <a:t>. Deze </a:t>
            </a:r>
            <a:r>
              <a:rPr lang="nl-NL" b="0" err="1"/>
              <a:t>PointCloud</a:t>
            </a:r>
            <a:r>
              <a:rPr lang="nl-NL" b="0"/>
              <a:t> kan worden benaderd vanuit een desktop applicatie genaamd FARO VR Viewer. De viewer laad de genomen scans in en genereerd op basis van de </a:t>
            </a:r>
            <a:r>
              <a:rPr lang="nl-NL"/>
              <a:t>scans</a:t>
            </a:r>
            <a:r>
              <a:rPr lang="nl-NL" b="0"/>
              <a:t> een omgeving waarin men zich kan rond bewegen. Dit is een potentieel vervangmiddel voor de huidige technieken om een VR omgeving te genereren.</a:t>
            </a:r>
            <a:endParaRPr lang="nl-NL" b="0">
              <a:cs typeface="Calibri"/>
            </a:endParaRPr>
          </a:p>
          <a:p>
            <a:endParaRPr lang="nl-NL">
              <a:cs typeface="Calibri"/>
            </a:endParaRPr>
          </a:p>
          <a:p>
            <a:r>
              <a:rPr lang="nl-NL">
                <a:cs typeface="Calibri"/>
              </a:rPr>
              <a:t>De scans gemaakt door de Faro worden ingeladen in een eigen systeem dat </a:t>
            </a:r>
            <a:r>
              <a:rPr lang="nl-NL" err="1">
                <a:cs typeface="Calibri"/>
              </a:rPr>
              <a:t>BuildIT</a:t>
            </a:r>
            <a:r>
              <a:rPr lang="nl-NL">
                <a:cs typeface="Calibri"/>
              </a:rPr>
              <a:t> heet. Het programma </a:t>
            </a:r>
            <a:r>
              <a:rPr lang="nl-NL" err="1">
                <a:cs typeface="Calibri"/>
              </a:rPr>
              <a:t>buildIT</a:t>
            </a:r>
            <a:r>
              <a:rPr lang="nl-NL">
                <a:cs typeface="Calibri"/>
              </a:rPr>
              <a:t> kan vervolgens de scan vertalen (exporteren) naar een </a:t>
            </a:r>
            <a:r>
              <a:rPr lang="nl-NL" err="1">
                <a:cs typeface="Calibri"/>
              </a:rPr>
              <a:t>Revit</a:t>
            </a:r>
            <a:r>
              <a:rPr lang="nl-NL">
                <a:cs typeface="Calibri"/>
              </a:rPr>
              <a:t> bestand. Dit wil zeggen dat er vervolgens in </a:t>
            </a:r>
            <a:r>
              <a:rPr lang="nl-NL" err="1">
                <a:cs typeface="Calibri"/>
              </a:rPr>
              <a:t>Revit</a:t>
            </a:r>
            <a:r>
              <a:rPr lang="nl-NL">
                <a:cs typeface="Calibri"/>
              </a:rPr>
              <a:t> kan worden bewerkt. Bewerkingen zoals het aanbrengen van een kabelplan is dus mogelijk aan de hand van een Faro scan. Zie volgende link: </a:t>
            </a:r>
            <a:r>
              <a:rPr lang="nl-NL">
                <a:hlinkClick r:id="rId3"/>
              </a:rPr>
              <a:t>https://www.faro.com/en/Resource-Library/Video/scan-to-revit-model-analysis-buildit-construction-how-to-series</a:t>
            </a:r>
            <a:r>
              <a:rPr lang="nl-NL"/>
              <a:t>.</a:t>
            </a:r>
            <a:endParaRPr lang="nl-NL">
              <a:cs typeface="Calibri"/>
            </a:endParaRPr>
          </a:p>
          <a:p>
            <a:endParaRPr lang="nl-NL">
              <a:cs typeface="Calibri"/>
            </a:endParaRPr>
          </a:p>
          <a:p>
            <a:r>
              <a:rPr lang="nl-NL">
                <a:cs typeface="Calibri"/>
              </a:rPr>
              <a:t>De scan methodiek is erg geschikt voor het inlezen en bewerken van de lay-out van een gebouw CP.</a:t>
            </a: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15</a:t>
            </a:fld>
            <a:endParaRPr lang="nl-NL"/>
          </a:p>
        </p:txBody>
      </p:sp>
    </p:spTree>
    <p:extLst>
      <p:ext uri="{BB962C8B-B14F-4D97-AF65-F5344CB8AC3E}">
        <p14:creationId xmlns:p14="http://schemas.microsoft.com/office/powerpoint/2010/main" val="1657277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a:cs typeface="+mn-lt"/>
              </a:rPr>
              <a:t>POV-films</a:t>
            </a:r>
            <a:endParaRPr lang="nl-NL">
              <a:cs typeface="+mn-lt"/>
            </a:endParaRPr>
          </a:p>
          <a:p>
            <a:endParaRPr lang="nl-NL">
              <a:cs typeface="+mn-lt"/>
            </a:endParaRPr>
          </a:p>
          <a:p>
            <a:r>
              <a:rPr lang="nl-NL">
                <a:cs typeface="+mn-lt"/>
              </a:rPr>
              <a:t>De primaire behoefte van Luitenant-Kolonel </a:t>
            </a:r>
            <a:r>
              <a:rPr lang="nl-NL" err="1">
                <a:cs typeface="+mn-lt"/>
              </a:rPr>
              <a:t>Vennik</a:t>
            </a:r>
            <a:r>
              <a:rPr lang="nl-NL">
                <a:cs typeface="+mn-lt"/>
              </a:rPr>
              <a:t> is: Het inzicht creëren in een CP door middel van digitale middelen.</a:t>
            </a:r>
          </a:p>
          <a:p>
            <a:r>
              <a:rPr lang="nl-NL">
                <a:cs typeface="+mn-lt"/>
              </a:rPr>
              <a:t>Een erg makkelijke en goedkope methode voor het inzichtelijk maken van een CP is het filmen van een POV-film.</a:t>
            </a:r>
          </a:p>
          <a:p>
            <a:endParaRPr lang="nl-NL">
              <a:cs typeface="+mn-lt"/>
            </a:endParaRPr>
          </a:p>
          <a:p>
            <a:r>
              <a:rPr lang="nl-NL">
                <a:cs typeface="+mn-lt"/>
              </a:rPr>
              <a:t>Wat is een POV-film?</a:t>
            </a:r>
          </a:p>
          <a:p>
            <a:r>
              <a:rPr lang="nl-NL">
                <a:cs typeface="+mn-lt"/>
              </a:rPr>
              <a:t>Een POV film is beeldmateriaal dat opgenomen is vanuit het oogpunt van de uitvoerder. Denk in het geval van inzicht creëren in een CP aan die gene die door het CP heen loopt. Het resultaat van zo'n opnamen zou zijn: een film waarin men door een CP loop, stil staat bij verschillende Cellen en hier een korte uitleg bij geeft. Voor zo'n film heeft u enkel een fatsoenlijke camera met stabilisator nodig. Een laptop om eventueel de film te bewerken (mits nodig bevonden) en een account op een video platform zoals </a:t>
            </a:r>
            <a:r>
              <a:rPr lang="nl-NL" err="1">
                <a:cs typeface="+mn-lt"/>
              </a:rPr>
              <a:t>youtube</a:t>
            </a:r>
            <a:r>
              <a:rPr lang="nl-NL">
                <a:cs typeface="+mn-lt"/>
              </a:rPr>
              <a:t>, intranet (</a:t>
            </a:r>
            <a:r>
              <a:rPr lang="nl-NL" err="1">
                <a:cs typeface="+mn-lt"/>
              </a:rPr>
              <a:t>vinden.mindef</a:t>
            </a:r>
            <a:r>
              <a:rPr lang="nl-NL">
                <a:cs typeface="+mn-lt"/>
              </a:rPr>
              <a:t>)</a:t>
            </a:r>
          </a:p>
          <a:p>
            <a:r>
              <a:rPr lang="nl-NL">
                <a:cs typeface="+mn-lt"/>
              </a:rPr>
              <a:t>Voor het uploaden voor </a:t>
            </a:r>
            <a:r>
              <a:rPr lang="nl-NL" err="1">
                <a:cs typeface="+mn-lt"/>
              </a:rPr>
              <a:t>youtube</a:t>
            </a:r>
            <a:r>
              <a:rPr lang="nl-NL">
                <a:cs typeface="+mn-lt"/>
              </a:rPr>
              <a:t> is een account noodzakelijke, daarom gaat de keuze al snel uit naar het gebruiken van het defensie platform intranet. Het is mogelijk de film af te schermen en alleen middels een uitnodiging in te kunnen zien. Dit om een deel beveiliging in te bouwen, zodat niet iedereen kan zien hoe een CP er van binnen uit ziet. Mocht dit geen probleem zijn. Is het aan te raden de film publiek te maken. Dit zorgt voor een nog simpelere bereikbaarheid en toegankelijkheid.</a:t>
            </a:r>
          </a:p>
          <a:p>
            <a:endParaRPr lang="nl-NL">
              <a:cs typeface="+mn-lt"/>
            </a:endParaRPr>
          </a:p>
          <a:p>
            <a:r>
              <a:rPr lang="nl-NL">
                <a:cs typeface="+mn-lt"/>
              </a:rPr>
              <a:t>intranet is toegankelijk zolang het inzicht creëren "intern" wordt gedaan. Als dit buiten het defensie netwerkt wordt gedaan zal deze toepassing van informatie verstrekking limieten met zich mee nemen.</a:t>
            </a:r>
          </a:p>
          <a:p>
            <a:endParaRPr lang="nl-NL">
              <a:cs typeface="+mn-lt"/>
            </a:endParaRPr>
          </a:p>
          <a:p>
            <a:r>
              <a:rPr lang="nl-NL">
                <a:cs typeface="+mn-lt"/>
              </a:rPr>
              <a:t>Dit is zoals bij de pluspunten benoemd de meest efficiënte en goedkope manier van digitaal inzicht verschaffen. Ieder kan op zijn/haar eigen device de film inzien. Mocht dit niet realistisch genoeg zijn, is het ook mogelijk de film af te spelen op een VR bril. De VR omgeving zorgt dan voor een deel realisme.</a:t>
            </a:r>
          </a:p>
          <a:p>
            <a:endParaRPr lang="nl-NL">
              <a:cs typeface="+mn-lt"/>
            </a:endParaRPr>
          </a:p>
          <a:p>
            <a:pPr>
              <a:defRPr/>
            </a:pPr>
            <a:r>
              <a:rPr lang="nl-NL">
                <a:cs typeface="+mn-lt"/>
              </a:rPr>
              <a:t>De video kan door middel van een 360 camera worden opgenomen om de beleving zo echt mogelijk te laten lijken. Door de opnamen met een 360 graden camera kan de bestuurder van de VR bril vrij om zich heen kijken. Hiervoor kan de GoPro Max gebruikt worden om deze op te nemen. Zie de volgende link voor een 360 opgenomen filmpje van de GoPro Max: https://www.youtube.com/watch?v=SS6hlLWBCFY </a:t>
            </a:r>
          </a:p>
          <a:p>
            <a:endParaRPr lang="nl-NL">
              <a:cs typeface="+mn-lt"/>
            </a:endParaRPr>
          </a:p>
          <a:p>
            <a:r>
              <a:rPr lang="nl-NL">
                <a:cs typeface="+mn-lt"/>
              </a:rPr>
              <a:t>Conclusie: met behulp van welk digitaal middel kan zo snel mogelijk inzicht gecreëerd worden in een CP? Door middel van POV-Films! Goedkoper, toegankelijker en makkelijk te realiseren.</a:t>
            </a:r>
            <a:br>
              <a:rPr lang="nl-NL">
                <a:cs typeface="+mn-lt"/>
              </a:rPr>
            </a:br>
            <a:endParaRPr lang="nl-NL">
              <a:cs typeface="Calibri"/>
            </a:endParaRP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16</a:t>
            </a:fld>
            <a:endParaRPr lang="nl-NL"/>
          </a:p>
        </p:txBody>
      </p:sp>
    </p:spTree>
    <p:extLst>
      <p:ext uri="{BB962C8B-B14F-4D97-AF65-F5344CB8AC3E}">
        <p14:creationId xmlns:p14="http://schemas.microsoft.com/office/powerpoint/2010/main" val="1298596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cs typeface="Calibri"/>
              </a:rPr>
              <a:t>Op deze dia is een korte toelichting gegeven op de benodigde hard- software voor de verschillende technieken. Hiermee kan ook de impact op de organisatie deels worden ingevuld. </a:t>
            </a: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17</a:t>
            </a:fld>
            <a:endParaRPr lang="nl-NL"/>
          </a:p>
        </p:txBody>
      </p:sp>
    </p:spTree>
    <p:extLst>
      <p:ext uri="{BB962C8B-B14F-4D97-AF65-F5344CB8AC3E}">
        <p14:creationId xmlns:p14="http://schemas.microsoft.com/office/powerpoint/2010/main" val="4082719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cs typeface="Calibri"/>
              </a:rPr>
              <a:t>Op deze dia is een korte toelichting gegeven op de benodigde hard- software voor de verschillende technieken. Hiermee kan ook de impact op de organisatie deels worden ingevuld. </a:t>
            </a:r>
          </a:p>
          <a:p>
            <a:endParaRPr lang="nl-NL">
              <a:cs typeface="Calibri"/>
            </a:endParaRP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18</a:t>
            </a:fld>
            <a:endParaRPr lang="nl-NL"/>
          </a:p>
        </p:txBody>
      </p:sp>
    </p:spTree>
    <p:extLst>
      <p:ext uri="{BB962C8B-B14F-4D97-AF65-F5344CB8AC3E}">
        <p14:creationId xmlns:p14="http://schemas.microsoft.com/office/powerpoint/2010/main" val="2921243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cs typeface="+mn-lt"/>
              </a:rPr>
              <a:t>Keuze Matrix</a:t>
            </a:r>
          </a:p>
          <a:p>
            <a:endParaRPr lang="nl-NL">
              <a:cs typeface="+mn-lt"/>
            </a:endParaRPr>
          </a:p>
          <a:p>
            <a:r>
              <a:rPr lang="nl-NL">
                <a:cs typeface="+mn-lt"/>
              </a:rPr>
              <a:t>Waarom de keuze voor een keuzematrix? In een keuzematrix wordt een duidelijk beeld gegeven over de belangrijkheid van verschillende voorwaarden. Een duidelijke weging kan hier in opgenomen worden. Deze weging is vooraf besproken. Middels deze weging wordt een duidelijke favoriet gekozen.</a:t>
            </a:r>
          </a:p>
          <a:p>
            <a:r>
              <a:rPr lang="nl-NL">
                <a:cs typeface="+mn-lt"/>
              </a:rPr>
              <a:t>Het is dus een hele objectieve manier van het maken van een keuze.</a:t>
            </a:r>
          </a:p>
          <a:p>
            <a:endParaRPr lang="nl-NL">
              <a:cs typeface="+mn-lt"/>
            </a:endParaRPr>
          </a:p>
          <a:p>
            <a:r>
              <a:rPr lang="nl-NL">
                <a:cs typeface="+mn-lt"/>
              </a:rPr>
              <a:t>Hierboven is de keuzematrix te vinden. In de keuzematrix is beoordeeld door middel van eisen welke software/hardware het beste pas bij het antwoord op de hoofd- &amp; deelvragen.</a:t>
            </a:r>
          </a:p>
          <a:p>
            <a:r>
              <a:rPr lang="nl-NL">
                <a:cs typeface="+mn-lt"/>
              </a:rPr>
              <a:t>De weging in de keuzematrix is opgesteld aan de hand van de gestelde eisen/randvoorwaarden. Zo weegt bijvoorbeeld: de grafische kwaliteit en het realisme minder zwaar mee dan de inzetbaarheid.</a:t>
            </a:r>
          </a:p>
          <a:p>
            <a:r>
              <a:rPr lang="nl-NL">
                <a:cs typeface="+mn-lt"/>
              </a:rPr>
              <a:t>Door middel van deze keuzematrix zal de conclusie en keuze voor bepaalde soft-/hardware worden onderbouwt.</a:t>
            </a:r>
          </a:p>
          <a:p>
            <a:endParaRPr lang="nl-NL">
              <a:cs typeface="+mn-lt"/>
            </a:endParaRPr>
          </a:p>
          <a:p>
            <a:r>
              <a:rPr lang="nl-NL">
                <a:cs typeface="+mn-lt"/>
              </a:rPr>
              <a:t>De uitkomst van de keuzematrix is het volgende:</a:t>
            </a:r>
          </a:p>
          <a:p>
            <a:pPr marL="171450" indent="-171450">
              <a:buFont typeface="Arial"/>
              <a:buChar char="•"/>
            </a:pPr>
            <a:r>
              <a:rPr lang="nl-NL">
                <a:cs typeface="+mn-lt"/>
              </a:rPr>
              <a:t>Meest bruikbare soft-/hardware voor simpel inzicht creëren is de POV-film;</a:t>
            </a:r>
          </a:p>
          <a:p>
            <a:pPr marL="171450" indent="-171450">
              <a:buFont typeface="Arial"/>
              <a:buChar char="•"/>
            </a:pPr>
            <a:r>
              <a:rPr lang="nl-NL">
                <a:cs typeface="+mn-lt"/>
              </a:rPr>
              <a:t>Meest bruikbare soft-/hardware voor Gebouw CP is de 3D scanning </a:t>
            </a:r>
            <a:r>
              <a:rPr lang="nl-NL" err="1">
                <a:cs typeface="+mn-lt"/>
              </a:rPr>
              <a:t>to</a:t>
            </a:r>
            <a:r>
              <a:rPr lang="nl-NL">
                <a:cs typeface="+mn-lt"/>
              </a:rPr>
              <a:t> VR &amp; modellering in </a:t>
            </a:r>
            <a:r>
              <a:rPr lang="nl-NL" err="1">
                <a:cs typeface="+mn-lt"/>
              </a:rPr>
              <a:t>Revit</a:t>
            </a:r>
            <a:endParaRPr lang="nl-NL">
              <a:cs typeface="+mn-lt"/>
            </a:endParaRPr>
          </a:p>
          <a:p>
            <a:pPr marL="171450" indent="-171450">
              <a:buFont typeface="Arial"/>
              <a:buChar char="•"/>
            </a:pPr>
            <a:r>
              <a:rPr lang="nl-NL">
                <a:cs typeface="+mn-lt"/>
              </a:rPr>
              <a:t>Meest bruikbare soft-/hardware voor kabel planning in alle andere CP vormen is VBS3 of VBS4</a:t>
            </a:r>
            <a:br>
              <a:rPr lang="nl-NL">
                <a:cs typeface="+mn-lt"/>
              </a:rPr>
            </a:br>
            <a:endParaRPr lang="nl-NL">
              <a:cs typeface="Calibri"/>
            </a:endParaRP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19</a:t>
            </a:fld>
            <a:endParaRPr lang="nl-NL"/>
          </a:p>
        </p:txBody>
      </p:sp>
    </p:spTree>
    <p:extLst>
      <p:ext uri="{BB962C8B-B14F-4D97-AF65-F5344CB8AC3E}">
        <p14:creationId xmlns:p14="http://schemas.microsoft.com/office/powerpoint/2010/main" val="2033443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Inhoudsopgave</a:t>
            </a: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2</a:t>
            </a:fld>
            <a:endParaRPr lang="nl-NL"/>
          </a:p>
        </p:txBody>
      </p:sp>
    </p:spTree>
    <p:extLst>
      <p:ext uri="{BB962C8B-B14F-4D97-AF65-F5344CB8AC3E}">
        <p14:creationId xmlns:p14="http://schemas.microsoft.com/office/powerpoint/2010/main" val="2030134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Tijdens het project zijn er verschillende verbetermogelijkheden geconstateerd voor defensie zelf: </a:t>
            </a:r>
          </a:p>
          <a:p>
            <a:endParaRPr lang="nl-NL"/>
          </a:p>
          <a:p>
            <a:r>
              <a:rPr lang="nl-NL" b="1"/>
              <a:t>Bevindingen:</a:t>
            </a:r>
          </a:p>
          <a:p>
            <a:r>
              <a:rPr lang="nl-NL"/>
              <a:t>Tijdens het project is naar voren gekomen dat voor medewerkers niet bekend was dat bepaalde afdelingen bezig waren met systemen of projecten. Hierdoor mist het kenniscentrum mogelijke innovaties en projecten die voor hun relevant kunnen zijn. Daarnaast zijn er tijdens het project afdelingen te sprake gekomen waarvan er op het kenniscentrum niet bekend was wat deze afdelingen doen. De huidige portaal laat alleen afdelingen of projecten zien als je weet waar je op moet zoeken. Als voorbeeld kan worden genomen het IAT die VR en AR applicaties ontwikkeld, maar als je VR opzoekt komt deze afdeling niet naar voren. </a:t>
            </a:r>
            <a:endParaRPr lang="nl-NL">
              <a:cs typeface="Calibri"/>
            </a:endParaRPr>
          </a:p>
          <a:p>
            <a:endParaRPr lang="nl-NL"/>
          </a:p>
          <a:p>
            <a:r>
              <a:rPr lang="nl-NL"/>
              <a:t>Hierdoor raden wij aan dat er onderzoek kan worden gedaan hoe deze informatie beter inzichtelijk te krijgen zoals een pagina waarbij de informatie en de taken die de afdelingen doen. Maar ook dat er een mogelijkheid is waarbij er verschillende afdelingen zichtbaar zijn wanneer er gezocht wordt op de taken die ze doen. Zoals het IAT zichtbaar zou moeten zijn als er VR wordt opgezocht.</a:t>
            </a:r>
            <a:endParaRPr lang="nl-NL">
              <a:cs typeface="Calibri"/>
            </a:endParaRPr>
          </a:p>
          <a:p>
            <a:endParaRPr lang="nl-NL"/>
          </a:p>
          <a:p>
            <a:r>
              <a:rPr lang="nl-NL" b="1"/>
              <a:t>Adviezen:</a:t>
            </a:r>
            <a:endParaRPr lang="nl-NL" b="1">
              <a:cs typeface="Calibri"/>
            </a:endParaRPr>
          </a:p>
          <a:p>
            <a:pPr>
              <a:defRPr/>
            </a:pPr>
            <a:r>
              <a:rPr lang="nl-NL"/>
              <a:t>Als antwoord van de hoofdvraag: ”Welke digitale systemen kunnen ingezet worden voor de vereenvoudiging van het kennis maken met en plannen van een commandopost op brigade niveau?” Zijn er twee verschillende mogelijkheden die er toegepast kunnen worden. De eerste mogelijkheid is alleen het kennis maken met een commando post, dit is dan ook ons hoofd advies. Voor het kennis maken met een commandopost is het advies om een POV film te maken en deze af te spelen via een VR bril. Met het maken van 360 filmpje is een speciale 360 graden camera nodig waardoor de gehele omgeving doorgekeken kan worden. Door informatie in het filmpje te zetten kan er een gemakkelijk een inzichtelijke rondleiding worden gegeven die altijd kan worden gebruikt. Deze rondleiding is alleen niet situatie specifiek, aangezien dit een enkele keer wordt opgenomen. </a:t>
            </a:r>
          </a:p>
          <a:p>
            <a:pPr>
              <a:defRPr/>
            </a:pPr>
            <a:endParaRPr lang="nl-NL"/>
          </a:p>
          <a:p>
            <a:pPr>
              <a:defRPr/>
            </a:pPr>
            <a:r>
              <a:rPr lang="nl-NL"/>
              <a:t>Het optionele advies bestaat uit de mogelijkheid om zowel de planning als een situatie specifieke omgeving in VR te visualiseren. Hiervoor dienen er gebruik te worden gemaakt van verschillende systemen. </a:t>
            </a:r>
            <a:r>
              <a:rPr lang="nl-NL" b="0"/>
              <a:t>Voor het maken van de planning en het realistisch maken van de situatie kan VBS worden gebruikt en dan de specifieke variant: VBS 4. In deze variant van VBS wordt er realistischer de omgeving getoond, aan de hand van satellietbeelden, en is elke omgeving op de wereld te bekijken. Hierdoor kan de opbouw van de CP worden gepland en getoond in een realistische omgeving. </a:t>
            </a:r>
          </a:p>
          <a:p>
            <a:pPr>
              <a:defRPr/>
            </a:pPr>
            <a:endParaRPr lang="nl-NL" b="0"/>
          </a:p>
          <a:p>
            <a:pPr>
              <a:defRPr/>
            </a:pPr>
            <a:r>
              <a:rPr lang="nl-NL" b="0"/>
              <a:t>In VBS zit de functie dat er door de omgeving en opzet gelopen kan worden, dit kan dan zowel op de computer zelf als in VR. De benodigdheden voor dit zijn een laptop voor VBS, een VR bril en VBS zelf met de juiste modellen. De VBS modellen bestaan dan uit alle onderdelen voor het maken en indelen van een gebouw, tent, shelter of container CP. Voor een gebouw CP is het nodig dat het gebouw wordt nagemaakt via Urban Builder om een realistische situatie in het pand te creëren. Een gebouw CP bevindt zich namelijk in een bestaand gebouw. </a:t>
            </a:r>
            <a:endParaRPr lang="nl-NL" b="0">
              <a:cs typeface="Calibri"/>
            </a:endParaRP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20</a:t>
            </a:fld>
            <a:endParaRPr lang="nl-NL"/>
          </a:p>
        </p:txBody>
      </p:sp>
    </p:spTree>
    <p:extLst>
      <p:ext uri="{BB962C8B-B14F-4D97-AF65-F5344CB8AC3E}">
        <p14:creationId xmlns:p14="http://schemas.microsoft.com/office/powerpoint/2010/main" val="1473119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 het advies staat dat er een POV filmpje gemaakt waar de militair door de CP wordt geleid. Het zomaar filmen van een commandopost zit er voor defensie niet in. Het KC-C2Ost moet voor tijdens het filmen wel akkoord hebben om te filmen op locatie van de locatieverantwoordelijke. Bovenal moet er apparatuur worden geregeld, als advies geven we de GoPro max 360 graden inclusief statief. </a:t>
            </a:r>
          </a:p>
          <a:p>
            <a:pPr marL="0" indent="0">
              <a:buFontTx/>
              <a:buNone/>
            </a:pPr>
            <a:endParaRPr lang="nl-NL" dirty="0"/>
          </a:p>
          <a:p>
            <a:pPr marL="0" indent="0">
              <a:buFontTx/>
              <a:buNone/>
            </a:pPr>
            <a:r>
              <a:rPr lang="nl-NL" b="1" dirty="0"/>
              <a:t>Stap 1</a:t>
            </a:r>
            <a:r>
              <a:rPr lang="nl-NL" b="0" dirty="0"/>
              <a:t>.</a:t>
            </a:r>
          </a:p>
          <a:p>
            <a:pPr marL="0" indent="0">
              <a:buFontTx/>
              <a:buNone/>
            </a:pPr>
            <a:r>
              <a:rPr lang="nl-NL" b="0" dirty="0"/>
              <a:t>Voor het filmen van de Commandopost moet de 360 graden camera worden aangeschaft. Deze kan aangeschaft worden voor een bedrag van 567 euro. </a:t>
            </a:r>
          </a:p>
          <a:p>
            <a:pPr marL="0" indent="0">
              <a:buFontTx/>
              <a:buNone/>
            </a:pPr>
            <a:endParaRPr lang="nl-NL" b="0" dirty="0"/>
          </a:p>
          <a:p>
            <a:pPr marL="0" indent="0">
              <a:buFontTx/>
              <a:buNone/>
            </a:pPr>
            <a:r>
              <a:rPr lang="nl-NL" b="1" dirty="0"/>
              <a:t>Stap 2. </a:t>
            </a:r>
          </a:p>
          <a:p>
            <a:pPr marL="0" indent="0">
              <a:buFontTx/>
              <a:buNone/>
            </a:pPr>
            <a:r>
              <a:rPr lang="nl-NL" b="0" dirty="0"/>
              <a:t>Daarnaast moet er toestemming worden geregeld om te kunnen filmen, aangezien er een algeheel film- en fotografie verbod geldt. Dit hangt ook af van de classificatie van de CP.</a:t>
            </a:r>
          </a:p>
          <a:p>
            <a:pPr marL="0" indent="0">
              <a:buFontTx/>
              <a:buNone/>
            </a:pPr>
            <a:endParaRPr lang="nl-NL" b="0" dirty="0"/>
          </a:p>
          <a:p>
            <a:pPr marL="0" indent="0">
              <a:buFontTx/>
              <a:buNone/>
            </a:pPr>
            <a:r>
              <a:rPr lang="nl-NL" b="1" dirty="0"/>
              <a:t>Stap 3. </a:t>
            </a:r>
          </a:p>
          <a:p>
            <a:pPr marL="0" indent="0">
              <a:buFontTx/>
              <a:buNone/>
            </a:pPr>
            <a:r>
              <a:rPr lang="nl-NL" b="0" dirty="0"/>
              <a:t>Om een film te maken moet er natuurlijk gefilmd worden. Doe dit op ongeveer “ooghoogte” zodat het overeenkomt met wat iemand zal zien als die in de omgeving zal staan. </a:t>
            </a:r>
          </a:p>
          <a:p>
            <a:pPr marL="0" indent="0">
              <a:buFontTx/>
              <a:buNone/>
            </a:pPr>
            <a:endParaRPr lang="nl-NL" b="0" dirty="0"/>
          </a:p>
          <a:p>
            <a:pPr marL="0" indent="0">
              <a:buFontTx/>
              <a:buNone/>
            </a:pPr>
            <a:r>
              <a:rPr lang="nl-NL" b="1" dirty="0"/>
              <a:t>Stap 4. </a:t>
            </a:r>
            <a:endParaRPr lang="nl-NL" b="0" dirty="0"/>
          </a:p>
          <a:p>
            <a:pPr marL="0" indent="0">
              <a:buFontTx/>
              <a:buNone/>
            </a:pPr>
            <a:r>
              <a:rPr lang="nl-NL" b="0" dirty="0"/>
              <a:t>De film bewerken met informatie die van pas kunnen zijn. Zoals het laten zien van informatie per tent of bureau. </a:t>
            </a:r>
          </a:p>
          <a:p>
            <a:pPr marL="0" indent="0">
              <a:buFontTx/>
              <a:buNone/>
            </a:pPr>
            <a:endParaRPr lang="nl-NL" b="0" dirty="0"/>
          </a:p>
          <a:p>
            <a:pPr marL="0" indent="0">
              <a:buFontTx/>
              <a:buNone/>
            </a:pPr>
            <a:r>
              <a:rPr lang="nl-NL" b="1" dirty="0"/>
              <a:t>Stap 5.</a:t>
            </a:r>
          </a:p>
          <a:p>
            <a:pPr marL="0" indent="0">
              <a:buFontTx/>
              <a:buNone/>
            </a:pPr>
            <a:r>
              <a:rPr lang="nl-NL" b="0" dirty="0"/>
              <a:t>De film kan worden toegevoegd bij de training voor nieuw personeel die komen te werken in een Brigade CP. Daarnaast kan het worden gebruikt als opfrismiddel. De classificatie van de film moet wel bepaald worden zodat dit niet tegen de regels is. </a:t>
            </a:r>
          </a:p>
          <a:p>
            <a:pPr marL="0" indent="0">
              <a:buFontTx/>
              <a:buNone/>
            </a:pPr>
            <a:endParaRPr lang="nl-NL" b="0" dirty="0"/>
          </a:p>
          <a:p>
            <a:pPr marL="0" indent="0">
              <a:buFontTx/>
              <a:buNone/>
            </a:pPr>
            <a:r>
              <a:rPr lang="nl-NL" b="0" dirty="0"/>
              <a:t>Als Tip voor de implementatie moet er gekeken worden wie er eigenaarschap heeft over de video en de accuraatheid van het filmpje naar verloop van tijd. </a:t>
            </a:r>
          </a:p>
          <a:p>
            <a:pPr marL="0" indent="0">
              <a:buFontTx/>
              <a:buNone/>
            </a:pPr>
            <a:endParaRPr lang="nl-NL" b="1" dirty="0"/>
          </a:p>
          <a:p>
            <a:pPr marL="0" indent="0">
              <a:buFontTx/>
              <a:buNone/>
            </a:pPr>
            <a:endParaRPr lang="nl-NL" b="1" dirty="0"/>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21</a:t>
            </a:fld>
            <a:endParaRPr lang="nl-NL"/>
          </a:p>
        </p:txBody>
      </p:sp>
    </p:spTree>
    <p:extLst>
      <p:ext uri="{BB962C8B-B14F-4D97-AF65-F5344CB8AC3E}">
        <p14:creationId xmlns:p14="http://schemas.microsoft.com/office/powerpoint/2010/main" val="1473996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Voor innovatie op gebied van training en opleiding is de afdeling LEARN opgericht, deze worden de projectmanagers van het project. LEARN zorgt voor het creëren van randvoorwaarden, het regelen van budget en het aansturen van stakeholders. LEARN werkt met verschillende fases die terug komen in dit stappenplan.</a:t>
            </a:r>
          </a:p>
          <a:p>
            <a:endParaRPr lang="nl-NL" dirty="0"/>
          </a:p>
          <a:p>
            <a:r>
              <a:rPr lang="nl-NL" dirty="0"/>
              <a:t>Om te innoveren moet er eerst een behoefte worden vastgesteld. Wanneer dit is vastgesteld kan de militair met deze behoefte naar het Front Office van het KIOT. De Front Office kijkt dan welke afdeling er hulp kan bieden bij de behoefte, voor dit project zal dit LEARN zijn. Bij LEARN komt deze behoefte in de indienfase terecht.</a:t>
            </a:r>
          </a:p>
          <a:p>
            <a:endParaRPr lang="nl-NL" dirty="0"/>
          </a:p>
          <a:p>
            <a:r>
              <a:rPr lang="nl-NL" dirty="0"/>
              <a:t>De tweede stap is het uitwerken van de behoefte. Samen met LEARN wordt gekeken wat precies de behoefte is in de aanscherpfase, hier wordt ook gekeken welke technologie er gebruikt wordt. Maar ook welke functie er eigenaar wordt van het systeem en in welk opleidings- of trainingstraject het project valt. Wanneer de behoefte goed is vastgesteld wordt er gekeken met alle stakeholders en afdeling of iedereen akkoord is, dit gebeurt in de acceptatie fase. </a:t>
            </a:r>
          </a:p>
          <a:p>
            <a:endParaRPr lang="nl-NL" dirty="0"/>
          </a:p>
          <a:p>
            <a:r>
              <a:rPr lang="nl-NL" dirty="0"/>
              <a:t>In de derde stap word het project ontwikkelt. Tijdens de ontwikkeling houdt LEARN samen met de projectleider de voortgang in de gaten van het project. Het project zou kunnen worden uitgewerkt door een derde afdeling, zoals het IAT voor VR/AR. Hierdoor kan er worden ingegrepen tijdens het ontwikkelen en niet pas achter.  Zo kunnen er laptops en VR brillen geregeld of nieuwe software gemodelleerd of gecodeerd worden. </a:t>
            </a:r>
          </a:p>
          <a:p>
            <a:endParaRPr lang="nl-NL" dirty="0"/>
          </a:p>
          <a:p>
            <a:r>
              <a:rPr lang="nl-NL"/>
              <a:t>In </a:t>
            </a:r>
            <a:r>
              <a:rPr lang="nl-NL" dirty="0"/>
              <a:t>de vierde stap wordt de pilot gehouden van het opgeleverde project. Tijdens dit pilot gaan militairen die de training/opleiding volgen het systeem gebruiken. Tegelijk wordt er een nul meting gehouden om de resultaten te vergelijken. Wanneer de pilot is afgerond wordt er geanalyseerd of het project door mag gaan of niet. Wanneer er akkoord is voor het blijven gebruiken van het project tijdens de training/opleiding wordt er na 4 maanden, 6 maanden en half jaar analyse momenten gebruikt om te kijken of de gewenste resultaten bereikt zijn. Deze analyse momenten gebeuren niet meer door LEARN maar door de eigen kwaliteitszorg afdelingen van de school.</a:t>
            </a:r>
          </a:p>
          <a:p>
            <a:endParaRPr lang="nl-NL" dirty="0"/>
          </a:p>
          <a:p>
            <a:r>
              <a:rPr lang="nl-NL" dirty="0"/>
              <a:t>Naast LEARN en de front office van KIOT zijn er nog meer afdelingen bezig met vormen van innovatie. Zo is het KIXS een innovatie afdeling en verzorgt de FRONT innovatiebijeenkomsten.</a:t>
            </a: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22</a:t>
            </a:fld>
            <a:endParaRPr lang="nl-NL"/>
          </a:p>
        </p:txBody>
      </p:sp>
    </p:spTree>
    <p:extLst>
      <p:ext uri="{BB962C8B-B14F-4D97-AF65-F5344CB8AC3E}">
        <p14:creationId xmlns:p14="http://schemas.microsoft.com/office/powerpoint/2010/main" val="616360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23</a:t>
            </a:fld>
            <a:endParaRPr lang="nl-NL"/>
          </a:p>
        </p:txBody>
      </p:sp>
    </p:spTree>
    <p:extLst>
      <p:ext uri="{BB962C8B-B14F-4D97-AF65-F5344CB8AC3E}">
        <p14:creationId xmlns:p14="http://schemas.microsoft.com/office/powerpoint/2010/main" val="2983345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dirty="0"/>
              <a:t>Dit project wordt uitgevoerd binnen CLAS (Commando Landstrijdkrachten). Onder CLAS vallen verschillende defensie onderdelen. OOCL (Operationeel Ondersteuningscommando Land) is een van deze eenheden. </a:t>
            </a:r>
          </a:p>
          <a:p>
            <a:pPr algn="l"/>
            <a:endParaRPr lang="nl-NL" b="0" i="0" dirty="0">
              <a:solidFill>
                <a:srgbClr val="000000"/>
              </a:solidFill>
              <a:effectLst/>
              <a:latin typeface="RO Sans"/>
            </a:endParaRPr>
          </a:p>
          <a:p>
            <a:pPr algn="l"/>
            <a:r>
              <a:rPr lang="nl-NL" b="0" i="0" dirty="0">
                <a:solidFill>
                  <a:srgbClr val="000000"/>
                </a:solidFill>
                <a:effectLst/>
                <a:latin typeface="RO Sans"/>
              </a:rPr>
              <a:t>Het OOCL heeft specialistische kennis op het gebied van:</a:t>
            </a:r>
          </a:p>
          <a:p>
            <a:pPr algn="l">
              <a:buFont typeface="Arial" panose="020B0604020202020204" pitchFamily="34" charset="0"/>
              <a:buChar char="•"/>
            </a:pPr>
            <a:r>
              <a:rPr lang="nl-NL" b="0" i="0" dirty="0">
                <a:solidFill>
                  <a:srgbClr val="000000"/>
                </a:solidFill>
                <a:effectLst/>
                <a:latin typeface="RO Sans"/>
              </a:rPr>
              <a:t>     Civiel-militaire samenwerking;</a:t>
            </a:r>
          </a:p>
          <a:p>
            <a:pPr algn="l">
              <a:buFont typeface="Arial" panose="020B0604020202020204" pitchFamily="34" charset="0"/>
              <a:buChar char="•"/>
            </a:pPr>
            <a:r>
              <a:rPr lang="nl-NL" b="0" i="0" dirty="0">
                <a:solidFill>
                  <a:srgbClr val="000000"/>
                </a:solidFill>
                <a:effectLst/>
                <a:latin typeface="RO Sans"/>
              </a:rPr>
              <a:t>     Explosievenopruiming;</a:t>
            </a:r>
          </a:p>
          <a:p>
            <a:pPr algn="l">
              <a:buFont typeface="Arial" panose="020B0604020202020204" pitchFamily="34" charset="0"/>
              <a:buChar char="•"/>
            </a:pPr>
            <a:r>
              <a:rPr lang="nl-NL" b="0" i="0" dirty="0">
                <a:solidFill>
                  <a:srgbClr val="000000"/>
                </a:solidFill>
                <a:effectLst/>
                <a:latin typeface="RO Sans"/>
              </a:rPr>
              <a:t>     Geneeskundige zorg;</a:t>
            </a:r>
          </a:p>
          <a:p>
            <a:pPr algn="l">
              <a:buFont typeface="Arial" panose="020B0604020202020204" pitchFamily="34" charset="0"/>
              <a:buChar char="•"/>
            </a:pPr>
            <a:r>
              <a:rPr lang="nl-NL" b="0" i="0" dirty="0">
                <a:solidFill>
                  <a:srgbClr val="000000"/>
                </a:solidFill>
                <a:effectLst/>
                <a:latin typeface="RO Sans"/>
              </a:rPr>
              <a:t>     Genie;</a:t>
            </a:r>
          </a:p>
          <a:p>
            <a:pPr algn="l">
              <a:buFont typeface="Arial" panose="020B0604020202020204" pitchFamily="34" charset="0"/>
              <a:buChar char="•"/>
            </a:pPr>
            <a:r>
              <a:rPr lang="nl-NL" b="0" i="0" dirty="0">
                <a:solidFill>
                  <a:srgbClr val="000000"/>
                </a:solidFill>
                <a:effectLst/>
                <a:latin typeface="RO Sans"/>
              </a:rPr>
              <a:t>     Inlichtingen;</a:t>
            </a:r>
          </a:p>
          <a:p>
            <a:pPr algn="l">
              <a:buFont typeface="Arial" panose="020B0604020202020204" pitchFamily="34" charset="0"/>
              <a:buChar char="•"/>
            </a:pPr>
            <a:r>
              <a:rPr lang="nl-NL" b="0" i="0" dirty="0">
                <a:solidFill>
                  <a:srgbClr val="000000"/>
                </a:solidFill>
                <a:effectLst/>
                <a:latin typeface="RO Sans"/>
              </a:rPr>
              <a:t>     Logistiek;</a:t>
            </a:r>
          </a:p>
          <a:p>
            <a:pPr algn="l">
              <a:buFont typeface="Arial" panose="020B0604020202020204" pitchFamily="34" charset="0"/>
              <a:buChar char="•"/>
            </a:pPr>
            <a:r>
              <a:rPr lang="nl-NL" b="0" i="0" dirty="0">
                <a:solidFill>
                  <a:srgbClr val="000000"/>
                </a:solidFill>
                <a:effectLst/>
                <a:latin typeface="RO Sans"/>
              </a:rPr>
              <a:t>     verbindingen (informatie- en communicatiemiddelen);</a:t>
            </a:r>
          </a:p>
          <a:p>
            <a:pPr algn="l">
              <a:buFont typeface="Arial" panose="020B0604020202020204" pitchFamily="34" charset="0"/>
              <a:buChar char="•"/>
            </a:pPr>
            <a:r>
              <a:rPr lang="nl-NL" b="0" i="0" dirty="0">
                <a:solidFill>
                  <a:srgbClr val="000000"/>
                </a:solidFill>
                <a:effectLst/>
                <a:latin typeface="RO Sans"/>
              </a:rPr>
              <a:t>     Vuursteun vanaf de grond.</a:t>
            </a:r>
            <a:br>
              <a:rPr lang="nl-NL" b="0" i="0" dirty="0">
                <a:solidFill>
                  <a:srgbClr val="000000"/>
                </a:solidFill>
                <a:effectLst/>
                <a:latin typeface="RO Sans"/>
              </a:rPr>
            </a:br>
            <a:endParaRPr lang="nl-NL" b="0" i="0" dirty="0">
              <a:solidFill>
                <a:srgbClr val="000000"/>
              </a:solidFill>
              <a:effectLst/>
              <a:latin typeface="RO Sans"/>
            </a:endParaRPr>
          </a:p>
          <a:p>
            <a:pPr algn="l"/>
            <a:r>
              <a:rPr lang="nl-NL" b="0" i="0" dirty="0">
                <a:solidFill>
                  <a:srgbClr val="000000"/>
                </a:solidFill>
                <a:effectLst/>
                <a:latin typeface="RO Sans"/>
              </a:rPr>
              <a:t>Het OOCL zorgt ook voor ondersteuning bij ceremonies, individuele uitzendingen, muziek en militaire rechtspraak. De eenheid doet haar werk voor de krijgsmacht, civiele autoriteiten en bij voldoende maatschappelijk belang ook voor bedrijven en particulieren.</a:t>
            </a:r>
          </a:p>
          <a:p>
            <a:pPr algn="l"/>
            <a:endParaRPr lang="nl-NL" b="0" i="0" dirty="0">
              <a:solidFill>
                <a:srgbClr val="000000"/>
              </a:solidFill>
              <a:effectLst/>
              <a:latin typeface="RO Sans"/>
            </a:endParaRPr>
          </a:p>
          <a:p>
            <a:pPr algn="l"/>
            <a:r>
              <a:rPr lang="nl-NL" b="0" i="0" dirty="0">
                <a:solidFill>
                  <a:srgbClr val="000000"/>
                </a:solidFill>
                <a:effectLst/>
                <a:latin typeface="RO Sans"/>
              </a:rPr>
              <a:t>C2OstCo (</a:t>
            </a:r>
            <a:r>
              <a:rPr lang="nl-NL" b="0" i="0" dirty="0" err="1">
                <a:solidFill>
                  <a:srgbClr val="000000"/>
                </a:solidFill>
                <a:effectLst/>
                <a:latin typeface="RO Sans"/>
              </a:rPr>
              <a:t>Command</a:t>
            </a:r>
            <a:r>
              <a:rPr lang="nl-NL" b="0" i="0" dirty="0">
                <a:solidFill>
                  <a:srgbClr val="000000"/>
                </a:solidFill>
                <a:effectLst/>
                <a:latin typeface="RO Sans"/>
              </a:rPr>
              <a:t> &amp; Control Ondersteuningscommando) is onderdeel van het OOCL. C2OstCo is verantwoordelijk voor het opzetten, bedienen en onderhouden van data- en telecommunicatie verbindingen en voor het bedienen en ondersteunen van computernetwerken. Om dit mogelijk te maken heeft C2OstCo verschillende eenheden ter beschikking. Op de dia is een organigram van OOCL terug te vinden. C2OstCo heeft dus de volgende eenheden ter beschikking:</a:t>
            </a:r>
            <a:br>
              <a:rPr lang="nl-NL" b="0" i="0" dirty="0">
                <a:solidFill>
                  <a:srgbClr val="000000"/>
                </a:solidFill>
                <a:effectLst/>
                <a:latin typeface="RO Sans"/>
              </a:rPr>
            </a:br>
            <a:endParaRPr lang="nl-NL" b="0" i="0" dirty="0">
              <a:solidFill>
                <a:srgbClr val="000000"/>
              </a:solidFill>
              <a:effectLst/>
              <a:latin typeface="RO Sans"/>
            </a:endParaRPr>
          </a:p>
          <a:p>
            <a:pPr marL="171450" indent="-171450" algn="l">
              <a:buFont typeface="Arial" panose="020B0604020202020204" pitchFamily="34" charset="0"/>
              <a:buChar char="•"/>
            </a:pPr>
            <a:r>
              <a:rPr lang="nl-NL" b="0" i="0" dirty="0">
                <a:solidFill>
                  <a:srgbClr val="000000"/>
                </a:solidFill>
                <a:effectLst/>
                <a:latin typeface="RO Sans"/>
              </a:rPr>
              <a:t>A-compagnie (o.a. radioverbindingen)</a:t>
            </a:r>
          </a:p>
          <a:p>
            <a:pPr marL="171450" indent="-171450" algn="l">
              <a:buFont typeface="Arial" panose="020B0604020202020204" pitchFamily="34" charset="0"/>
              <a:buChar char="•"/>
            </a:pPr>
            <a:r>
              <a:rPr lang="nl-NL" b="0" i="0" dirty="0">
                <a:solidFill>
                  <a:srgbClr val="000000"/>
                </a:solidFill>
                <a:effectLst/>
                <a:latin typeface="RO Sans"/>
              </a:rPr>
              <a:t>B-compagnie (o.a. </a:t>
            </a:r>
            <a:r>
              <a:rPr lang="nl-NL" b="0" i="0" dirty="0" err="1">
                <a:solidFill>
                  <a:srgbClr val="000000"/>
                </a:solidFill>
                <a:effectLst/>
                <a:latin typeface="RO Sans"/>
              </a:rPr>
              <a:t>Satcom</a:t>
            </a:r>
            <a:r>
              <a:rPr lang="nl-NL" b="0" i="0" dirty="0">
                <a:solidFill>
                  <a:srgbClr val="000000"/>
                </a:solidFill>
                <a:effectLst/>
                <a:latin typeface="RO Sans"/>
              </a:rPr>
              <a:t>)</a:t>
            </a:r>
          </a:p>
          <a:p>
            <a:pPr marL="171450" indent="-171450" algn="l">
              <a:buFont typeface="Arial" panose="020B0604020202020204" pitchFamily="34" charset="0"/>
              <a:buChar char="•"/>
            </a:pPr>
            <a:r>
              <a:rPr lang="nl-NL" b="0" i="0" dirty="0">
                <a:solidFill>
                  <a:srgbClr val="000000"/>
                </a:solidFill>
                <a:effectLst/>
                <a:latin typeface="RO Sans"/>
              </a:rPr>
              <a:t>C-compagnie</a:t>
            </a:r>
          </a:p>
          <a:p>
            <a:pPr marL="171450" indent="-171450" algn="l">
              <a:buFont typeface="Arial" panose="020B0604020202020204" pitchFamily="34" charset="0"/>
              <a:buChar char="•"/>
            </a:pPr>
            <a:r>
              <a:rPr lang="nl-NL" b="0" i="0" dirty="0">
                <a:solidFill>
                  <a:srgbClr val="000000"/>
                </a:solidFill>
                <a:effectLst/>
                <a:latin typeface="RO Sans"/>
              </a:rPr>
              <a:t>D-compagnie (Cyber &amp; Electro-</a:t>
            </a:r>
            <a:r>
              <a:rPr lang="nl-NL" b="0" i="0" dirty="0" err="1">
                <a:solidFill>
                  <a:srgbClr val="000000"/>
                </a:solidFill>
                <a:effectLst/>
                <a:latin typeface="RO Sans"/>
              </a:rPr>
              <a:t>Magnetic</a:t>
            </a:r>
            <a:r>
              <a:rPr lang="nl-NL" b="0" i="0" dirty="0">
                <a:solidFill>
                  <a:srgbClr val="000000"/>
                </a:solidFill>
                <a:effectLst/>
                <a:latin typeface="RO Sans"/>
              </a:rPr>
              <a:t> </a:t>
            </a:r>
            <a:r>
              <a:rPr lang="nl-NL" b="0" i="0" dirty="0" err="1">
                <a:solidFill>
                  <a:srgbClr val="000000"/>
                </a:solidFill>
                <a:effectLst/>
                <a:latin typeface="RO Sans"/>
              </a:rPr>
              <a:t>Activities</a:t>
            </a:r>
            <a:r>
              <a:rPr lang="nl-NL" b="0" i="0" dirty="0">
                <a:solidFill>
                  <a:srgbClr val="000000"/>
                </a:solidFill>
                <a:effectLst/>
                <a:latin typeface="RO Sans"/>
              </a:rPr>
              <a:t> (CEMA))</a:t>
            </a:r>
          </a:p>
          <a:p>
            <a:pPr marL="171450" indent="-171450" algn="l">
              <a:buFont typeface="Arial" panose="020B0604020202020204" pitchFamily="34" charset="0"/>
              <a:buChar char="•"/>
            </a:pPr>
            <a:r>
              <a:rPr lang="nl-NL" b="0" i="0" dirty="0">
                <a:solidFill>
                  <a:srgbClr val="000000"/>
                </a:solidFill>
                <a:effectLst/>
                <a:latin typeface="RO Sans"/>
              </a:rPr>
              <a:t>Kenniscentrum </a:t>
            </a:r>
          </a:p>
          <a:p>
            <a:pPr marL="171450" indent="-171450" algn="l">
              <a:buFont typeface="Arial" panose="020B0604020202020204" pitchFamily="34" charset="0"/>
              <a:buChar char="•"/>
            </a:pPr>
            <a:r>
              <a:rPr lang="nl-NL" b="0" i="0" dirty="0">
                <a:solidFill>
                  <a:srgbClr val="000000"/>
                </a:solidFill>
                <a:effectLst/>
                <a:latin typeface="RO Sans"/>
              </a:rPr>
              <a:t>SVBDD (School Verbindingsdienst)</a:t>
            </a:r>
          </a:p>
          <a:p>
            <a:pPr algn="l"/>
            <a:endParaRPr lang="nl-NL" b="0" i="0" dirty="0">
              <a:solidFill>
                <a:srgbClr val="000000"/>
              </a:solidFill>
              <a:effectLst/>
              <a:latin typeface="RO Sans"/>
            </a:endParaRPr>
          </a:p>
          <a:p>
            <a:pPr algn="l"/>
            <a:r>
              <a:rPr lang="nl-NL" b="0" i="0" dirty="0">
                <a:solidFill>
                  <a:srgbClr val="000000"/>
                </a:solidFill>
                <a:effectLst/>
                <a:latin typeface="RO Sans"/>
              </a:rPr>
              <a:t>Het kenniscentrum van C2OstCo (verder KC-C2Ost) is de directe opdrachtgever van dit project. Het KC-C2Ost draagt bij aan het versterken van de regie in het hele C2Ost-keten. Daarnaast houdt KC-C2Ost zich bezig met het verbeteren van de kennisbasis binnen de C2OstCo-keten door het toegankelijk maken van kennis(producten) voor iedereen die een rol in de C2OstCo-keten vervult. Daarnaast zorgt het KC-C2Ost voor hoogstaande opleiding &amp; training (O&amp;T)-producten die het </a:t>
            </a:r>
            <a:r>
              <a:rPr lang="nl-NL" b="0" i="0" dirty="0" err="1">
                <a:solidFill>
                  <a:srgbClr val="000000"/>
                </a:solidFill>
                <a:effectLst/>
                <a:latin typeface="RO Sans"/>
              </a:rPr>
              <a:t>high-tech</a:t>
            </a:r>
            <a:r>
              <a:rPr lang="nl-NL" b="0" i="0" dirty="0">
                <a:solidFill>
                  <a:srgbClr val="000000"/>
                </a:solidFill>
                <a:effectLst/>
                <a:latin typeface="RO Sans"/>
              </a:rPr>
              <a:t> karakter van de verbindingsdienst weerspiegelen, o.a. door het gebruik van moderne onderwijsmethoden. Dit project zal gedurende een periode van 12 weken worden uitgevoerd. Daarbij zal de projectgroep twee dagen in de week aanwezig zijn bij het KC-C2Ost op de Generaal-Majoor Kootkazerne te Stroe. </a:t>
            </a:r>
          </a:p>
          <a:p>
            <a:pPr algn="l"/>
            <a:endParaRPr lang="nl-NL" b="0" i="0" dirty="0">
              <a:solidFill>
                <a:srgbClr val="000000"/>
              </a:solidFill>
              <a:effectLst/>
              <a:latin typeface="RO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b="0" i="0" dirty="0">
                <a:solidFill>
                  <a:srgbClr val="000000"/>
                </a:solidFill>
                <a:effectLst/>
                <a:latin typeface="RO Sans"/>
              </a:rPr>
              <a:t>Het project heeft betrekking op de </a:t>
            </a:r>
            <a:r>
              <a:rPr lang="nl-NL" b="0" i="0" dirty="0" err="1">
                <a:solidFill>
                  <a:srgbClr val="000000"/>
                </a:solidFill>
                <a:effectLst/>
                <a:latin typeface="RO Sans"/>
              </a:rPr>
              <a:t>main</a:t>
            </a:r>
            <a:r>
              <a:rPr lang="nl-NL" b="0" i="0" dirty="0">
                <a:solidFill>
                  <a:srgbClr val="000000"/>
                </a:solidFill>
                <a:effectLst/>
                <a:latin typeface="RO Sans"/>
              </a:rPr>
              <a:t>-commandoposten op brigade niveau. C2OstCo is een van de belangrijke spelers in deze commandoposten. Het KC-C2Ost heeft daarom een project ingericht om de commandopost zo snel mogelijk operationeel te hebben en te optimaliseren. Luitenant-Kolonel </a:t>
            </a:r>
            <a:r>
              <a:rPr lang="nl-NL" b="0" i="0" dirty="0" err="1">
                <a:solidFill>
                  <a:srgbClr val="000000"/>
                </a:solidFill>
                <a:effectLst/>
                <a:latin typeface="RO Sans"/>
              </a:rPr>
              <a:t>Vennik</a:t>
            </a:r>
            <a:r>
              <a:rPr lang="nl-NL" b="0" i="0" dirty="0">
                <a:solidFill>
                  <a:srgbClr val="000000"/>
                </a:solidFill>
                <a:effectLst/>
                <a:latin typeface="RO Sans"/>
              </a:rPr>
              <a:t> is geïnteresseerd in een onderzoek naar de mogelijkheden om de commandoposten te visualiseren en zo op voorhand defensiepersoneel inzicht te geven in de nieuwe werkplek.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b="0" i="0" dirty="0">
              <a:solidFill>
                <a:srgbClr val="000000"/>
              </a:solidFill>
              <a:effectLst/>
              <a:latin typeface="RO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b="0" i="0" dirty="0">
                <a:solidFill>
                  <a:srgbClr val="000000"/>
                </a:solidFill>
                <a:effectLst/>
                <a:latin typeface="RO Sans"/>
              </a:rPr>
              <a:t>De hoofdvraag die aan dit onderzoek is gekoppeld luidt als volgt: </a:t>
            </a:r>
            <a:r>
              <a:rPr lang="nl-NL" sz="1200" dirty="0">
                <a:effectLst/>
                <a:latin typeface="Verdana" panose="020B0604030504040204" pitchFamily="34" charset="0"/>
                <a:ea typeface="Times New Roman" panose="02020603050405020304" pitchFamily="18" charset="0"/>
                <a:cs typeface="Times New Roman" panose="02020603050405020304" pitchFamily="18" charset="0"/>
              </a:rPr>
              <a:t>”</a:t>
            </a:r>
            <a:r>
              <a:rPr lang="nl-NL" sz="1200" dirty="0">
                <a:solidFill>
                  <a:srgbClr val="000000"/>
                </a:solidFill>
                <a:effectLst/>
                <a:latin typeface="Verdana" panose="020B0604030504040204" pitchFamily="34" charset="0"/>
                <a:ea typeface="Times New Roman" panose="02020603050405020304" pitchFamily="18" charset="0"/>
                <a:cs typeface="Segoe UI" panose="020B0502040204020203" pitchFamily="34" charset="0"/>
              </a:rPr>
              <a:t>Welke visualisatiemiddelen kunnen ingezet worden voor de </a:t>
            </a:r>
            <a:r>
              <a:rPr lang="nl-NL" dirty="0">
                <a:solidFill>
                  <a:srgbClr val="000000"/>
                </a:solidFill>
                <a:latin typeface="Verdana" panose="020B0604030504040204" pitchFamily="34" charset="0"/>
                <a:ea typeface="Times New Roman" panose="02020603050405020304" pitchFamily="18" charset="0"/>
                <a:cs typeface="Segoe UI" panose="020B0502040204020203" pitchFamily="34" charset="0"/>
              </a:rPr>
              <a:t>vereenvoudi</a:t>
            </a:r>
            <a:r>
              <a:rPr lang="nl-NL" sz="1200" dirty="0">
                <a:solidFill>
                  <a:srgbClr val="000000"/>
                </a:solidFill>
                <a:effectLst/>
                <a:latin typeface="Verdana" panose="020B0604030504040204" pitchFamily="34" charset="0"/>
                <a:ea typeface="Times New Roman" panose="02020603050405020304" pitchFamily="18" charset="0"/>
                <a:cs typeface="Segoe UI" panose="020B0502040204020203" pitchFamily="34" charset="0"/>
              </a:rPr>
              <a:t>ging van het kennis maken met, en plannen van, een commandopost op brigade niveau?”. </a:t>
            </a:r>
            <a:r>
              <a:rPr lang="nl-NL" b="0" i="0" dirty="0">
                <a:solidFill>
                  <a:srgbClr val="000000"/>
                </a:solidFill>
                <a:effectLst/>
                <a:latin typeface="RO Sans"/>
              </a:rPr>
              <a:t>Zodat op voorhand al een goed beeld kan worden gegeven hoe de commandopost eruit gaat komen te zien. Het doel hiervan is om personeel op voorhand inzicht te geven van de nieuwe werkplek. In het vervolg kan het maken van een kabelplan ook een rol gaan spelen in het visualisatiemiddel. Deze voorbereiding zou er voor kunnen zorgen dat de opbouw en indeling van de commandoposten geoptimaliseerd kan worden. De projectgroep gaat zich richten op (slimme) technologie die hierin een bijdrage kan leveren. Dit kan zowel software als hardware betreffen. Daarvoor is een gedegen onderzoekt vereist. Uiteindelijk levert de projectgroep een onderbouwd advies aan het KC-C2Ost op, waarmee verdere stappen ondernomen kunnen worden om tot testen/implementatie over te gaan. </a:t>
            </a: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3</a:t>
            </a:fld>
            <a:endParaRPr lang="nl-NL"/>
          </a:p>
        </p:txBody>
      </p:sp>
    </p:spTree>
    <p:extLst>
      <p:ext uri="{BB962C8B-B14F-4D97-AF65-F5344CB8AC3E}">
        <p14:creationId xmlns:p14="http://schemas.microsoft.com/office/powerpoint/2010/main" val="3891073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Op deze dia wordt toegelicht hoe dit project wordt vormgegeven. Zo wordt gespecificeerd welke acties en onderzoeken er zullen plaatsvinden en welke deliverables hierop volgen. </a:t>
            </a:r>
            <a:br>
              <a:rPr lang="nl-NL" dirty="0"/>
            </a:br>
            <a:r>
              <a:rPr lang="nl-NL" dirty="0"/>
              <a:t>Allereerst zal een onderzoek worden uitgevoerd naar de randvoorwaarden van het project. Het eindresultaat moet aan deze criteria voldoen. De informatie hiervoor zal in eerste instantie bij Luitenant-Kolonel </a:t>
            </a:r>
            <a:r>
              <a:rPr lang="nl-NL" dirty="0" err="1"/>
              <a:t>Vennik</a:t>
            </a:r>
            <a:r>
              <a:rPr lang="nl-NL" dirty="0"/>
              <a:t> worden gehaald. </a:t>
            </a:r>
          </a:p>
          <a:p>
            <a:br>
              <a:rPr lang="nl-NL" dirty="0"/>
            </a:br>
            <a:r>
              <a:rPr lang="nl-NL" dirty="0"/>
              <a:t>Luitenant-Kolonel </a:t>
            </a:r>
            <a:r>
              <a:rPr lang="nl-NL" dirty="0" err="1"/>
              <a:t>Vennik</a:t>
            </a:r>
            <a:r>
              <a:rPr lang="nl-NL" dirty="0"/>
              <a:t> is de directe opdrachtgever voor dit project, samen met het KC-C2Ost. Het KC-C2Ost is belanghebbende omdat dit orgaan verantwoordelijk is voor het onderhouden en verbeteren van de processen binnen C2OstCo. Het opbouwen en inrichten van een </a:t>
            </a:r>
            <a:r>
              <a:rPr lang="nl-NL" dirty="0" err="1"/>
              <a:t>main</a:t>
            </a:r>
            <a:r>
              <a:rPr lang="nl-NL" dirty="0"/>
              <a:t>-commandopost op brigade niveau valt daarom ook zeker onder de verantwoordelijkheid van C2OstCo. De randvoorwaarden zullen in samenspraak met Luitenant-Kolonel </a:t>
            </a:r>
            <a:r>
              <a:rPr lang="nl-NL" dirty="0" err="1"/>
              <a:t>Vennik</a:t>
            </a:r>
            <a:r>
              <a:rPr lang="nl-NL" dirty="0"/>
              <a:t> worden opgesteld en geverifieerd. Daarnaast zal de projectgroep zelf ook met input komen met betrekking tot randvoorwaarden voor het eindresultaat, welke uit verschillende informatiebronnen zijn gehaald. </a:t>
            </a:r>
          </a:p>
          <a:p>
            <a:endParaRPr lang="nl-NL" dirty="0"/>
          </a:p>
          <a:p>
            <a:r>
              <a:rPr lang="nl-NL" dirty="0"/>
              <a:t>Vervolgens gaat de projectgroep zich bezighouden met een grondig onderzoek naar technologische ontwikkelingen en mogelijkheden. Dit betekent dat de projectgroep uit verschillende bronnen (internet, literatuur en kennis medewerkers) informatie gaat verzamelen over technologische oplossingen. Uiteindelijk zal de projectgroep een overzicht aanleveren van mogelijke technieken die gebruikt kunnen worden voor het beoogde doeleind. Dit tezamen met een overzicht van alle voor- en nadelen van de technieken. Dit zal worden aangevuld met een advies over de aanbevolen techniek voor de toepassing (denk hierbij aan benodigde hardware en software). Dit kan van belang zijn om de flexibiliteit van het betreffende systeem te kunnen inschatten. </a:t>
            </a:r>
          </a:p>
          <a:p>
            <a:endParaRPr lang="nl-NL" dirty="0"/>
          </a:p>
          <a:p>
            <a:r>
              <a:rPr lang="nl-NL" dirty="0"/>
              <a:t>Binnen defensie is al veel kennis en kunde aanwezig op het digitale gebied. De projectgroep heeft in de eerste weken van het project gemerkt dat lang niet altijd duidelijk is welke techniek al binnen defensie aanwezig is en waar de betreffende kennis kan worden gehaald. Samen met de opdrachtgever is daarom bepaald om ook een inventarisatieronde te maken binnen defensie. Dit kan het KC-C2Ost helpen om in het vervolg te weten waar informatie behaald kan worden en tevens een verruiming zijn van de aanwezige kennis. Dit met als doel om bestaande technologie verder te ontplooien binnen defensie. </a:t>
            </a:r>
          </a:p>
          <a:p>
            <a:endParaRPr lang="nl-NL" dirty="0"/>
          </a:p>
          <a:p>
            <a:r>
              <a:rPr lang="nl-NL" dirty="0"/>
              <a:t>Alle onderzoeken en interviews worden vervolgens samen gevoegd tot één conclusie en advies. Dit zal worden onderbouwd in de komende dia’s. Met het advies moet de KC-C2Ost direct verder kunnen met een vervolg onderzoek in een richting welke is aangegeven door de projectgroep. </a:t>
            </a:r>
          </a:p>
          <a:p>
            <a:endParaRPr lang="nl-NL" dirty="0"/>
          </a:p>
          <a:p>
            <a:r>
              <a:rPr lang="nl-NL" dirty="0"/>
              <a:t>Tenslotte levert de projectgroep een beknopt implementatieplan op. Dit implementatieplan moet het KC-C2Ost handvaten geven welke vervolg acties er ondernomen kunnen worden. Er wordt in dit implementatieplan benoemd welke organen binnen defensie betrokken moeten worden in een vervolgtraject, en welke acties nog ondernomen moeten worden door KC-C2Ost zelf. </a:t>
            </a: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4</a:t>
            </a:fld>
            <a:endParaRPr lang="nl-NL"/>
          </a:p>
        </p:txBody>
      </p:sp>
    </p:spTree>
    <p:extLst>
      <p:ext uri="{BB962C8B-B14F-4D97-AF65-F5344CB8AC3E}">
        <p14:creationId xmlns:p14="http://schemas.microsoft.com/office/powerpoint/2010/main" val="163618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 deze dia wordt ingegaan op de project aanpak. Dit project wordt opgebouwd aan de hand van de DMAIC-methodiek. Deze methodiek wordt veelal gebruikt tijdens procesoptimalisaties. DMAIC is een afkorting voor: </a:t>
            </a:r>
            <a:r>
              <a:rPr lang="nl-NL" dirty="0" err="1"/>
              <a:t>define</a:t>
            </a:r>
            <a:r>
              <a:rPr lang="nl-NL" dirty="0"/>
              <a:t>, </a:t>
            </a:r>
            <a:r>
              <a:rPr lang="nl-NL" dirty="0" err="1"/>
              <a:t>measure</a:t>
            </a:r>
            <a:r>
              <a:rPr lang="nl-NL" dirty="0"/>
              <a:t>, </a:t>
            </a:r>
            <a:r>
              <a:rPr lang="nl-NL" dirty="0" err="1"/>
              <a:t>analyze</a:t>
            </a:r>
            <a:r>
              <a:rPr lang="nl-NL" dirty="0"/>
              <a:t>, </a:t>
            </a:r>
            <a:r>
              <a:rPr lang="nl-NL" dirty="0" err="1"/>
              <a:t>improve</a:t>
            </a:r>
            <a:r>
              <a:rPr lang="nl-NL" dirty="0"/>
              <a:t> en control. Deze onderdelen weerspiegelen ieder een eigen fase van het project. </a:t>
            </a:r>
          </a:p>
          <a:p>
            <a:endParaRPr lang="nl-NL" dirty="0"/>
          </a:p>
          <a:p>
            <a:r>
              <a:rPr lang="nl-NL" dirty="0"/>
              <a:t>Tijdens de </a:t>
            </a:r>
            <a:r>
              <a:rPr lang="nl-NL" dirty="0" err="1"/>
              <a:t>define</a:t>
            </a:r>
            <a:r>
              <a:rPr lang="nl-NL" dirty="0"/>
              <a:t>-fase wordt met name het project vormgegeven. Dit wordt uitgewerkt in een plan van aanpak. Hierin wordt beschreven welke acties en onderzoeken verricht dienen te worden en hoe het eindresultaat eruit zou moeten zien. Daarbij zijn natuurlijk verschillende doelstellingen voor het project gekoppeld. Het plan van aanpak is terug te vinden op de volgende dia en kan worden ingezien door er op te klikken. </a:t>
            </a:r>
            <a:br>
              <a:rPr lang="nl-NL" dirty="0"/>
            </a:br>
            <a:endParaRPr lang="nl-NL" dirty="0"/>
          </a:p>
          <a:p>
            <a:r>
              <a:rPr lang="nl-NL" dirty="0"/>
              <a:t>De </a:t>
            </a:r>
            <a:r>
              <a:rPr lang="nl-NL" dirty="0" err="1"/>
              <a:t>measure</a:t>
            </a:r>
            <a:r>
              <a:rPr lang="nl-NL" dirty="0"/>
              <a:t>-fase is bedoeld om informatie te winnen voor het project. Dit wordt in eerste instantie gedaan via verschillende interviews en onderzoek in de interne systemen van defensie. Naast het in kaart brengen van de huidige situatie/belangen is het noodzakelijk om in deze fase ook opzoek te gaan naar nieuwe informatie. Daarom zal een commandopost-onderzoek worden uitgevoerd, om te specificeren hoe een dergelijke post eruit ziet en welke systemen dit met zich meebrengt. Daarnaast is er in deze fase ruimte om een onderzoek te doen naar nieuwe technieken welke wellicht gebruikt kunnen worden in de toekomst. Daarbij wordt met name gebruik gemaakt van interne informatie en het internet. </a:t>
            </a:r>
          </a:p>
          <a:p>
            <a:endParaRPr lang="nl-NL" dirty="0"/>
          </a:p>
          <a:p>
            <a:r>
              <a:rPr lang="nl-NL" dirty="0"/>
              <a:t>De bevindingen uit de </a:t>
            </a:r>
            <a:r>
              <a:rPr lang="nl-NL" dirty="0" err="1"/>
              <a:t>measure</a:t>
            </a:r>
            <a:r>
              <a:rPr lang="nl-NL" dirty="0"/>
              <a:t>-fase worden vervolgens omgezet in concrete conclusies in de analyse-fase. Op basis van deze informatie kan in de </a:t>
            </a:r>
            <a:r>
              <a:rPr lang="nl-NL" dirty="0" err="1"/>
              <a:t>improve</a:t>
            </a:r>
            <a:r>
              <a:rPr lang="nl-NL" dirty="0"/>
              <a:t>-fase aanbevelingen worden uitgebracht, uiteraard samen met de onderbouwing van het onderzoek. In de control-fase wordt alvast nagedacht over een eventuele implementatie van de gevonden oplossingen/verbeteringen. Dit implementatieplan sluit samen met de borging het project af. </a:t>
            </a:r>
          </a:p>
          <a:p>
            <a:endParaRPr lang="nl-NL" dirty="0"/>
          </a:p>
          <a:p>
            <a:r>
              <a:rPr lang="nl-NL" dirty="0"/>
              <a:t>De DMAIC-methodiek wordt gebruikt om een duidelijk projectopbouw aan te houden. Dit moet de projectgroep hou vast bieden om de juiste acties op het juiste moment te ondernemen. Daarnaast helpt deze methodiek met het vastleggen van de deliverables. </a:t>
            </a: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5</a:t>
            </a:fld>
            <a:endParaRPr lang="nl-NL"/>
          </a:p>
        </p:txBody>
      </p:sp>
    </p:spTree>
    <p:extLst>
      <p:ext uri="{BB962C8B-B14F-4D97-AF65-F5344CB8AC3E}">
        <p14:creationId xmlns:p14="http://schemas.microsoft.com/office/powerpoint/2010/main" val="1337265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Op deze dia is het plan van aanpak terug te vinden. Deze kan worden ingezien door dubbel te klikken op het document op de dia. </a:t>
            </a:r>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6</a:t>
            </a:fld>
            <a:endParaRPr lang="nl-NL"/>
          </a:p>
        </p:txBody>
      </p:sp>
    </p:spTree>
    <p:extLst>
      <p:ext uri="{BB962C8B-B14F-4D97-AF65-F5344CB8AC3E}">
        <p14:creationId xmlns:p14="http://schemas.microsoft.com/office/powerpoint/2010/main" val="2855495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Voor dit onderzoek is het van belang om de globale opbouw van een commandopost op brigade niveau in kaart te brengen. Dit onderzoek richt zich enkel op de </a:t>
            </a:r>
            <a:r>
              <a:rPr lang="nl-NL" dirty="0" err="1"/>
              <a:t>main</a:t>
            </a:r>
            <a:r>
              <a:rPr lang="nl-NL" dirty="0"/>
              <a:t>-commando post op brigade niveau. De opbouw van deze CP wordt in de theorie van defensie beschreven zoals hierboven op de dia weergegeven. </a:t>
            </a:r>
            <a:br>
              <a:rPr lang="nl-NL" dirty="0"/>
            </a:br>
            <a:r>
              <a:rPr lang="nl-NL" dirty="0"/>
              <a:t>Deze CP wordt opgebouwd uit een aantal cellen:</a:t>
            </a:r>
          </a:p>
          <a:p>
            <a:endParaRPr lang="nl-NL" dirty="0"/>
          </a:p>
          <a:p>
            <a:pPr marL="171450" indent="-171450">
              <a:buFont typeface="Arial" panose="020B0604020202020204" pitchFamily="34" charset="0"/>
              <a:buChar char="•"/>
            </a:pPr>
            <a:r>
              <a:rPr lang="nl-NL" dirty="0"/>
              <a:t>HQ management-</a:t>
            </a:r>
            <a:r>
              <a:rPr lang="nl-NL" dirty="0" err="1"/>
              <a:t>cell</a:t>
            </a:r>
            <a:r>
              <a:rPr lang="nl-NL" dirty="0"/>
              <a:t>;</a:t>
            </a:r>
          </a:p>
          <a:p>
            <a:pPr marL="171450" indent="-171450">
              <a:buFont typeface="Arial" panose="020B0604020202020204" pitchFamily="34" charset="0"/>
              <a:buChar char="•"/>
            </a:pPr>
            <a:r>
              <a:rPr lang="nl-NL" dirty="0" err="1"/>
              <a:t>Command-cell</a:t>
            </a:r>
            <a:r>
              <a:rPr lang="nl-NL" dirty="0"/>
              <a:t>;</a:t>
            </a:r>
          </a:p>
          <a:p>
            <a:pPr marL="171450" indent="-171450">
              <a:buFont typeface="Arial" panose="020B0604020202020204" pitchFamily="34" charset="0"/>
              <a:buChar char="•"/>
            </a:pPr>
            <a:r>
              <a:rPr lang="nl-NL" dirty="0"/>
              <a:t>Plans-</a:t>
            </a:r>
            <a:r>
              <a:rPr lang="nl-NL" dirty="0" err="1"/>
              <a:t>cell</a:t>
            </a:r>
            <a:r>
              <a:rPr lang="nl-NL" dirty="0"/>
              <a:t>;</a:t>
            </a:r>
          </a:p>
          <a:p>
            <a:pPr marL="171450" indent="-171450">
              <a:buFont typeface="Arial" panose="020B0604020202020204" pitchFamily="34" charset="0"/>
              <a:buChar char="•"/>
            </a:pPr>
            <a:r>
              <a:rPr lang="nl-NL" dirty="0" err="1"/>
              <a:t>Current-cell</a:t>
            </a:r>
            <a:r>
              <a:rPr lang="nl-NL" dirty="0"/>
              <a:t>;</a:t>
            </a:r>
          </a:p>
          <a:p>
            <a:pPr marL="171450" indent="-171450">
              <a:buFont typeface="Arial" panose="020B0604020202020204" pitchFamily="34" charset="0"/>
              <a:buChar char="•"/>
            </a:pPr>
            <a:r>
              <a:rPr lang="nl-NL" dirty="0"/>
              <a:t>Support-</a:t>
            </a:r>
            <a:r>
              <a:rPr lang="nl-NL" dirty="0" err="1"/>
              <a:t>cell</a:t>
            </a:r>
            <a:r>
              <a:rPr lang="nl-NL" dirty="0"/>
              <a:t>;</a:t>
            </a:r>
          </a:p>
          <a:p>
            <a:pPr marL="171450" indent="-171450">
              <a:buFont typeface="Arial" panose="020B0604020202020204" pitchFamily="34" charset="0"/>
              <a:buChar char="•"/>
            </a:pPr>
            <a:r>
              <a:rPr lang="nl-NL" dirty="0"/>
              <a:t>Environment-</a:t>
            </a:r>
            <a:r>
              <a:rPr lang="nl-NL" dirty="0" err="1"/>
              <a:t>cell</a:t>
            </a:r>
            <a:r>
              <a:rPr lang="nl-NL" dirty="0"/>
              <a:t>.</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nl-NL" dirty="0"/>
              <a:t>Daaromheen is nog een </a:t>
            </a:r>
            <a:r>
              <a:rPr lang="nl-NL" dirty="0" err="1"/>
              <a:t>headquarters</a:t>
            </a:r>
            <a:r>
              <a:rPr lang="nl-NL" dirty="0"/>
              <a:t> support unit aanwezig. </a:t>
            </a:r>
          </a:p>
          <a:p>
            <a:pPr marL="0" indent="0">
              <a:buFont typeface="Arial" panose="020B0604020202020204" pitchFamily="34" charset="0"/>
              <a:buNone/>
            </a:pPr>
            <a:endParaRPr lang="nl-NL" dirty="0"/>
          </a:p>
          <a:p>
            <a:pPr marL="0" indent="0">
              <a:buFont typeface="Arial" panose="020B0604020202020204" pitchFamily="34" charset="0"/>
              <a:buNone/>
            </a:pPr>
            <a:r>
              <a:rPr lang="nl-NL" dirty="0"/>
              <a:t>Iedere </a:t>
            </a:r>
            <a:r>
              <a:rPr lang="nl-NL" dirty="0" err="1"/>
              <a:t>cell</a:t>
            </a:r>
            <a:r>
              <a:rPr lang="nl-NL" dirty="0"/>
              <a:t> heeft zijn eigen taken en bevoegdheden, maar werken wel nauw samen om een complete aansturing te kunnen verzorgen in het operatie gebied. Hieronder staat kort uitgelegd welke werkzaamheden en acties worden uitgevoerd in deze cellen. In werkelijkheid is de structuur in de cellen nog vele male complexer. Iedere </a:t>
            </a:r>
            <a:r>
              <a:rPr lang="nl-NL" dirty="0" err="1"/>
              <a:t>cell</a:t>
            </a:r>
            <a:r>
              <a:rPr lang="nl-NL" dirty="0"/>
              <a:t> bestaat uit meerdere actoren, deze hebben ieder een eigen rol. Dit is voor dit project niet direct van belang, daarom is dit niet in detail uitgelegd. </a:t>
            </a:r>
          </a:p>
          <a:p>
            <a:pPr marL="0" indent="0">
              <a:buFont typeface="Arial" panose="020B0604020202020204" pitchFamily="34" charset="0"/>
              <a:buNone/>
            </a:pPr>
            <a:endParaRPr lang="nl-NL" dirty="0"/>
          </a:p>
          <a:p>
            <a:pPr marL="0" indent="0">
              <a:buFont typeface="Arial" panose="020B0604020202020204" pitchFamily="34" charset="0"/>
              <a:buNone/>
            </a:pPr>
            <a:r>
              <a:rPr lang="nl-NL" dirty="0"/>
              <a:t>De </a:t>
            </a:r>
            <a:r>
              <a:rPr lang="nl-NL" dirty="0" err="1"/>
              <a:t>command-cell</a:t>
            </a:r>
            <a:r>
              <a:rPr lang="nl-NL" dirty="0"/>
              <a:t> is verantwoordelijk voor het nemen van tactische beslissingen en het aansturen van vooruitgeschoven troepen. </a:t>
            </a:r>
          </a:p>
          <a:p>
            <a:pPr marL="0" indent="0">
              <a:buFont typeface="Arial" panose="020B0604020202020204" pitchFamily="34" charset="0"/>
              <a:buNone/>
            </a:pPr>
            <a:r>
              <a:rPr lang="nl-NL" dirty="0"/>
              <a:t>Dit kan worden samengevat in de volgende taken en verantwoordelijkheden: </a:t>
            </a:r>
          </a:p>
          <a:p>
            <a:pPr marL="171450" indent="-171450">
              <a:buFont typeface="Arial" panose="020B0604020202020204" pitchFamily="34" charset="0"/>
              <a:buChar char="•"/>
            </a:pPr>
            <a:r>
              <a:rPr lang="nl-NL" dirty="0"/>
              <a:t>Begrijpen, visualiseren, beschrijven, leiding geven en aansturen;</a:t>
            </a:r>
          </a:p>
          <a:p>
            <a:pPr marL="171450" indent="-171450">
              <a:buFont typeface="Arial" panose="020B0604020202020204" pitchFamily="34" charset="0"/>
              <a:buChar char="•"/>
            </a:pPr>
            <a:r>
              <a:rPr lang="nl-NL" dirty="0"/>
              <a:t>Externe communicatie en informatie;</a:t>
            </a:r>
          </a:p>
          <a:p>
            <a:pPr marL="171450" indent="-171450">
              <a:buFont typeface="Arial" panose="020B0604020202020204" pitchFamily="34" charset="0"/>
              <a:buChar char="•"/>
            </a:pPr>
            <a:r>
              <a:rPr lang="nl-NL" dirty="0"/>
              <a:t>Vooruit kijken;</a:t>
            </a:r>
          </a:p>
          <a:p>
            <a:pPr marL="171450" indent="-171450">
              <a:buFont typeface="Arial" panose="020B0604020202020204" pitchFamily="34" charset="0"/>
              <a:buChar char="•"/>
            </a:pPr>
            <a:r>
              <a:rPr lang="nl-NL" dirty="0"/>
              <a:t>Aansturen van </a:t>
            </a:r>
            <a:r>
              <a:rPr lang="nl-NL" dirty="0" err="1"/>
              <a:t>staff</a:t>
            </a:r>
            <a:r>
              <a:rPr lang="nl-NL" dirty="0"/>
              <a:t> taken;</a:t>
            </a:r>
          </a:p>
          <a:p>
            <a:pPr marL="171450" indent="-171450">
              <a:buFont typeface="Arial" panose="020B0604020202020204" pitchFamily="34" charset="0"/>
              <a:buChar char="•"/>
            </a:pPr>
            <a:r>
              <a:rPr lang="nl-NL" dirty="0"/>
              <a:t>Overleggen met leidinggevende.</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nl-NL" dirty="0"/>
              <a:t>De HQ management-</a:t>
            </a:r>
            <a:r>
              <a:rPr lang="nl-NL" dirty="0" err="1"/>
              <a:t>cell</a:t>
            </a:r>
            <a:r>
              <a:rPr lang="nl-NL" dirty="0"/>
              <a:t> is verantwoordelijk voor het ondersteunen van de stafleiding in het aansturen en coördineren van de commandopost. </a:t>
            </a:r>
          </a:p>
          <a:p>
            <a:pPr marL="0" indent="0">
              <a:buFont typeface="Arial" panose="020B0604020202020204" pitchFamily="34" charset="0"/>
              <a:buNone/>
            </a:pPr>
            <a:r>
              <a:rPr lang="nl-NL" dirty="0"/>
              <a:t>Dit kan worden samengevat in de volgende taken en verantwoordelijkheden:</a:t>
            </a:r>
          </a:p>
          <a:p>
            <a:pPr marL="171450" indent="-171450">
              <a:buFont typeface="Arial" panose="020B0604020202020204" pitchFamily="34" charset="0"/>
              <a:buChar char="•"/>
            </a:pPr>
            <a:r>
              <a:rPr lang="nl-NL" dirty="0"/>
              <a:t>Managen commandopost gevechtsritme;</a:t>
            </a:r>
          </a:p>
          <a:p>
            <a:pPr marL="171450" indent="-171450">
              <a:buFont typeface="Arial" panose="020B0604020202020204" pitchFamily="34" charset="0"/>
              <a:buChar char="•"/>
            </a:pPr>
            <a:r>
              <a:rPr lang="nl-NL" dirty="0"/>
              <a:t>Ondersteunen van de commandant in kritische informatie processen;</a:t>
            </a:r>
          </a:p>
          <a:p>
            <a:pPr marL="171450" indent="-171450">
              <a:buFont typeface="Arial" panose="020B0604020202020204" pitchFamily="34" charset="0"/>
              <a:buChar char="•"/>
            </a:pPr>
            <a:r>
              <a:rPr lang="nl-NL" dirty="0"/>
              <a:t>Overzien van ‘</a:t>
            </a:r>
            <a:r>
              <a:rPr lang="nl-NL" dirty="0" err="1"/>
              <a:t>request</a:t>
            </a:r>
            <a:r>
              <a:rPr lang="nl-NL" dirty="0"/>
              <a:t> </a:t>
            </a:r>
            <a:r>
              <a:rPr lang="nl-NL" dirty="0" err="1"/>
              <a:t>for</a:t>
            </a:r>
            <a:r>
              <a:rPr lang="nl-NL" dirty="0"/>
              <a:t> information’ commandopost;</a:t>
            </a:r>
          </a:p>
          <a:p>
            <a:pPr marL="171450" indent="-171450">
              <a:buFont typeface="Arial" panose="020B0604020202020204" pitchFamily="34" charset="0"/>
              <a:buChar char="•"/>
            </a:pPr>
            <a:r>
              <a:rPr lang="nl-NL" dirty="0"/>
              <a:t>Managen van de workflow binnen de commandopost;</a:t>
            </a:r>
          </a:p>
          <a:p>
            <a:pPr marL="171450" indent="-171450">
              <a:buFont typeface="Arial" panose="020B0604020202020204" pitchFamily="34" charset="0"/>
              <a:buChar char="•"/>
            </a:pPr>
            <a:r>
              <a:rPr lang="nl-NL" dirty="0"/>
              <a:t>Ondersteunen overkoepelende staf-taken en briefings;</a:t>
            </a:r>
          </a:p>
          <a:p>
            <a:pPr marL="171450" indent="-171450">
              <a:buFont typeface="Arial" panose="020B0604020202020204" pitchFamily="34" charset="0"/>
              <a:buChar char="•"/>
            </a:pPr>
            <a:r>
              <a:rPr lang="nl-NL" dirty="0"/>
              <a:t>Diverse aansturingstaken.</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nl-NL" dirty="0"/>
              <a:t>De plans-</a:t>
            </a:r>
            <a:r>
              <a:rPr lang="nl-NL" dirty="0" err="1"/>
              <a:t>cell</a:t>
            </a:r>
            <a:r>
              <a:rPr lang="nl-NL" dirty="0"/>
              <a:t> wordt gebruikt om het design van de missie vanuit de commandant te converteren naar concrete plannen en orders. Daarnaast worden in deze </a:t>
            </a:r>
            <a:r>
              <a:rPr lang="nl-NL" dirty="0" err="1"/>
              <a:t>cell</a:t>
            </a:r>
            <a:endParaRPr lang="nl-NL" dirty="0"/>
          </a:p>
          <a:p>
            <a:pPr marL="0" indent="0">
              <a:buFont typeface="Arial" panose="020B0604020202020204" pitchFamily="34" charset="0"/>
              <a:buNone/>
            </a:pPr>
            <a:r>
              <a:rPr lang="nl-NL" dirty="0"/>
              <a:t>de orders van hogere commandanten gecontroleerd en geverifieerd op consequenties voor het oorspronkelijke design. Als er</a:t>
            </a:r>
          </a:p>
          <a:p>
            <a:pPr marL="0" indent="0">
              <a:buFont typeface="Arial" panose="020B0604020202020204" pitchFamily="34" charset="0"/>
              <a:buNone/>
            </a:pPr>
            <a:r>
              <a:rPr lang="nl-NL" dirty="0"/>
              <a:t>Geen onderlinge conflicten worden gevonden door de plans-</a:t>
            </a:r>
            <a:r>
              <a:rPr lang="nl-NL" dirty="0" err="1"/>
              <a:t>cell</a:t>
            </a:r>
            <a:r>
              <a:rPr lang="nl-NL" dirty="0"/>
              <a:t> in de plannen van de verschillende commandanten worden deze omgezet in een nieuw design. </a:t>
            </a:r>
          </a:p>
          <a:p>
            <a:pPr marL="0" indent="0">
              <a:buFont typeface="Arial" panose="020B0604020202020204" pitchFamily="34" charset="0"/>
              <a:buNone/>
            </a:pPr>
            <a:r>
              <a:rPr lang="nl-NL" dirty="0"/>
              <a:t>De taken en verantwoordelijkheden van een plans-</a:t>
            </a:r>
            <a:r>
              <a:rPr lang="nl-NL" dirty="0" err="1"/>
              <a:t>cell</a:t>
            </a:r>
            <a:r>
              <a:rPr lang="nl-NL" dirty="0"/>
              <a:t> kunnen dus als volgt worden samengevat:</a:t>
            </a:r>
          </a:p>
          <a:p>
            <a:pPr marL="171450" indent="-171450">
              <a:buFont typeface="Arial" panose="020B0604020202020204" pitchFamily="34" charset="0"/>
              <a:buChar char="•"/>
            </a:pPr>
            <a:r>
              <a:rPr lang="nl-NL" dirty="0"/>
              <a:t>Voorafgaande planning aan missie; </a:t>
            </a:r>
          </a:p>
          <a:p>
            <a:pPr marL="171450" indent="-171450">
              <a:buFont typeface="Arial" panose="020B0604020202020204" pitchFamily="34" charset="0"/>
              <a:buChar char="•"/>
            </a:pPr>
            <a:r>
              <a:rPr lang="nl-NL" dirty="0"/>
              <a:t>Plannen, reviewen en beoordelen van iedere missie;</a:t>
            </a:r>
          </a:p>
          <a:p>
            <a:pPr marL="171450" indent="-171450">
              <a:buFont typeface="Arial" panose="020B0604020202020204" pitchFamily="34" charset="0"/>
              <a:buChar char="•"/>
            </a:pPr>
            <a:r>
              <a:rPr lang="nl-NL" dirty="0"/>
              <a:t>Overhandigen van plannen aan de </a:t>
            </a:r>
            <a:r>
              <a:rPr lang="nl-NL" dirty="0" err="1"/>
              <a:t>current-cell</a:t>
            </a:r>
            <a:r>
              <a:rPr lang="nl-NL" dirty="0"/>
              <a:t> voor uitvoering hiervan;</a:t>
            </a:r>
          </a:p>
          <a:p>
            <a:pPr marL="171450" indent="-171450">
              <a:buFont typeface="Arial" panose="020B0604020202020204" pitchFamily="34" charset="0"/>
              <a:buChar char="•"/>
            </a:pPr>
            <a:r>
              <a:rPr lang="nl-NL" dirty="0"/>
              <a:t>Aanpassen aan eventuele toekomstige plannen van de commandant;</a:t>
            </a:r>
          </a:p>
          <a:p>
            <a:pPr marL="171450" indent="-171450">
              <a:buFont typeface="Arial" panose="020B0604020202020204" pitchFamily="34" charset="0"/>
              <a:buChar char="•"/>
            </a:pPr>
            <a:r>
              <a:rPr lang="nl-NL" dirty="0"/>
              <a:t>Snel schakelen in turbulente omgevingen.</a:t>
            </a:r>
          </a:p>
          <a:p>
            <a:pPr marL="0" indent="0">
              <a:buFont typeface="Arial" panose="020B0604020202020204" pitchFamily="34" charset="0"/>
              <a:buNone/>
            </a:pPr>
            <a:endParaRPr lang="nl-NL" dirty="0"/>
          </a:p>
          <a:p>
            <a:pPr marL="0" indent="0">
              <a:buFont typeface="Arial" panose="020B0604020202020204" pitchFamily="34" charset="0"/>
              <a:buNone/>
            </a:pPr>
            <a:r>
              <a:rPr lang="nl-NL" dirty="0"/>
              <a:t>De </a:t>
            </a:r>
            <a:r>
              <a:rPr lang="nl-NL" dirty="0" err="1"/>
              <a:t>current-cell</a:t>
            </a:r>
            <a:r>
              <a:rPr lang="nl-NL" dirty="0"/>
              <a:t> wordt gebruikt voor de directe aansturing van de lopende operaties. De </a:t>
            </a:r>
            <a:r>
              <a:rPr lang="nl-NL" dirty="0" err="1"/>
              <a:t>current-cell</a:t>
            </a:r>
            <a:r>
              <a:rPr lang="nl-NL" dirty="0"/>
              <a:t> lost problemen op en acteert onder de autoriteit van de commandant. </a:t>
            </a:r>
          </a:p>
          <a:p>
            <a:pPr marL="0" indent="0">
              <a:buFont typeface="Arial" panose="020B0604020202020204" pitchFamily="34" charset="0"/>
              <a:buNone/>
            </a:pPr>
            <a:r>
              <a:rPr lang="nl-NL" dirty="0"/>
              <a:t>Deze </a:t>
            </a:r>
            <a:r>
              <a:rPr lang="nl-NL" dirty="0" err="1"/>
              <a:t>cell</a:t>
            </a:r>
            <a:r>
              <a:rPr lang="nl-NL" dirty="0"/>
              <a:t> is ook verantwoordelijk voor het monitoren van de lopende operaties en eventuele aanpassingen hieraan. Het is een besluit nemende </a:t>
            </a:r>
            <a:r>
              <a:rPr lang="nl-NL" dirty="0" err="1"/>
              <a:t>cell</a:t>
            </a:r>
            <a:r>
              <a:rPr lang="nl-NL" dirty="0"/>
              <a:t> binnen de commandopost. </a:t>
            </a:r>
          </a:p>
          <a:p>
            <a:pPr marL="0" indent="0">
              <a:buFont typeface="Arial" panose="020B0604020202020204" pitchFamily="34" charset="0"/>
              <a:buNone/>
            </a:pPr>
            <a:r>
              <a:rPr lang="nl-NL" dirty="0"/>
              <a:t>De taken en verantwoordelijkheden voor deze </a:t>
            </a:r>
            <a:r>
              <a:rPr lang="nl-NL" dirty="0" err="1"/>
              <a:t>cell</a:t>
            </a:r>
            <a:r>
              <a:rPr lang="nl-NL" dirty="0"/>
              <a:t> zijn samen te vatten in de volgende punten:</a:t>
            </a:r>
          </a:p>
          <a:p>
            <a:pPr marL="171450" indent="-171450">
              <a:buFont typeface="Arial" panose="020B0604020202020204" pitchFamily="34" charset="0"/>
              <a:buChar char="•"/>
            </a:pPr>
            <a:r>
              <a:rPr lang="nl-NL" dirty="0"/>
              <a:t>Monitoren en overzien van de actuele situatie in de AOO;</a:t>
            </a:r>
          </a:p>
          <a:p>
            <a:pPr marL="171450" indent="-171450">
              <a:buFont typeface="Arial" panose="020B0604020202020204" pitchFamily="34" charset="0"/>
              <a:buChar char="•"/>
            </a:pPr>
            <a:r>
              <a:rPr lang="nl-NL" dirty="0"/>
              <a:t>Aansturen, beoordelen en coördineren van de operatie;</a:t>
            </a:r>
          </a:p>
          <a:p>
            <a:pPr marL="171450" indent="-171450">
              <a:buFont typeface="Arial" panose="020B0604020202020204" pitchFamily="34" charset="0"/>
              <a:buChar char="•"/>
            </a:pPr>
            <a:r>
              <a:rPr lang="nl-NL" dirty="0"/>
              <a:t>Besturen van lopende activiteiten;</a:t>
            </a:r>
          </a:p>
          <a:p>
            <a:pPr marL="171450" indent="-171450">
              <a:buFont typeface="Arial" panose="020B0604020202020204" pitchFamily="34" charset="0"/>
              <a:buChar char="•"/>
            </a:pPr>
            <a:r>
              <a:rPr lang="nl-NL" dirty="0"/>
              <a:t>Monitoren en beoordelen van status en capaciteiten van de bijbehorende troepen;</a:t>
            </a:r>
          </a:p>
          <a:p>
            <a:pPr marL="171450" indent="-171450">
              <a:buFont typeface="Arial" panose="020B0604020202020204" pitchFamily="34" charset="0"/>
              <a:buChar char="•"/>
            </a:pPr>
            <a:r>
              <a:rPr lang="nl-NL" dirty="0"/>
              <a:t>Beoordelen van invloed van de ontwikkelingen op korte – en directe termijn;</a:t>
            </a:r>
          </a:p>
          <a:p>
            <a:pPr marL="171450" indent="-171450">
              <a:buFont typeface="Arial" panose="020B0604020202020204" pitchFamily="34" charset="0"/>
              <a:buChar char="•"/>
            </a:pPr>
            <a:r>
              <a:rPr lang="nl-NL" dirty="0"/>
              <a:t>Huidige order aanpassen op aanbevelingen van de commandant;</a:t>
            </a:r>
          </a:p>
          <a:p>
            <a:pPr marL="171450" indent="-171450">
              <a:buFont typeface="Arial" panose="020B0604020202020204" pitchFamily="34" charset="0"/>
              <a:buChar char="•"/>
            </a:pPr>
            <a:r>
              <a:rPr lang="nl-NL" dirty="0"/>
              <a:t>Op tijd waarschuwen als de huidige operatie niet volgens plan loopt;</a:t>
            </a:r>
          </a:p>
          <a:p>
            <a:pPr marL="171450" indent="-171450">
              <a:buFont typeface="Arial" panose="020B0604020202020204" pitchFamily="34" charset="0"/>
              <a:buChar char="•"/>
            </a:pPr>
            <a:r>
              <a:rPr lang="nl-NL" dirty="0"/>
              <a:t>Inspelen op ontwikkelingen op de grond om zo voordelen of kansen te benutten.</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nl-NL" dirty="0"/>
              <a:t>De environment-</a:t>
            </a:r>
            <a:r>
              <a:rPr lang="nl-NL" dirty="0" err="1"/>
              <a:t>cell</a:t>
            </a:r>
            <a:r>
              <a:rPr lang="nl-NL" dirty="0"/>
              <a:t> wordt gebruikt om de omgeving waar de operatie zich afspeelt te monitoren en te benutten. De omgeving is vaak complex en dynamisch. De omgeving kan veel invloed hebben op de operatie en de aanwezige troepen. </a:t>
            </a:r>
          </a:p>
          <a:p>
            <a:pPr marL="0" indent="0">
              <a:buFont typeface="Arial" panose="020B0604020202020204" pitchFamily="34" charset="0"/>
              <a:buNone/>
            </a:pPr>
            <a:r>
              <a:rPr lang="nl-NL" dirty="0"/>
              <a:t>Onder omgeving wordt veel meer verstaan dan enkel de fysieke omgeving. Daarom kan de omgeving worden gedefinieerd door de volgende actoren:</a:t>
            </a:r>
          </a:p>
          <a:p>
            <a:pPr marL="228600" indent="-228600">
              <a:buFont typeface="+mj-lt"/>
              <a:buAutoNum type="arabicPeriod"/>
            </a:pPr>
            <a:r>
              <a:rPr lang="nl-NL" dirty="0"/>
              <a:t>Weer, klimaat en terrein;</a:t>
            </a:r>
          </a:p>
          <a:p>
            <a:pPr marL="228600" indent="-228600">
              <a:buFont typeface="+mj-lt"/>
              <a:buAutoNum type="arabicPeriod"/>
            </a:pPr>
            <a:r>
              <a:rPr lang="nl-NL" dirty="0"/>
              <a:t>Politiek, militair, economisch, religies, maatschappelijk en beveiliging;</a:t>
            </a:r>
          </a:p>
          <a:p>
            <a:pPr marL="228600" indent="-228600">
              <a:buFont typeface="+mj-lt"/>
              <a:buAutoNum type="arabicPeriod"/>
            </a:pPr>
            <a:r>
              <a:rPr lang="nl-NL" dirty="0"/>
              <a:t>De missie informatie omgeving.</a:t>
            </a:r>
          </a:p>
          <a:p>
            <a:pPr marL="0" indent="0">
              <a:buFont typeface="+mj-lt"/>
              <a:buNone/>
            </a:pPr>
            <a:r>
              <a:rPr lang="nl-NL" dirty="0"/>
              <a:t>De taken en verantwoordelijkheden van de environment-</a:t>
            </a:r>
            <a:r>
              <a:rPr lang="nl-NL" dirty="0" err="1"/>
              <a:t>cell</a:t>
            </a:r>
            <a:r>
              <a:rPr lang="nl-NL" dirty="0"/>
              <a:t> kunnen als volgt worden samengevat:</a:t>
            </a:r>
          </a:p>
          <a:p>
            <a:pPr marL="171450" indent="-171450">
              <a:buFont typeface="Arial" panose="020B0604020202020204" pitchFamily="34" charset="0"/>
              <a:buChar char="•"/>
            </a:pPr>
            <a:r>
              <a:rPr lang="nl-NL" dirty="0"/>
              <a:t>Plannen, coördineren en aanvragen doen;</a:t>
            </a:r>
          </a:p>
          <a:p>
            <a:pPr marL="171450" indent="-171450">
              <a:buFont typeface="Arial" panose="020B0604020202020204" pitchFamily="34" charset="0"/>
              <a:buChar char="•"/>
            </a:pPr>
            <a:r>
              <a:rPr lang="nl-NL" dirty="0"/>
              <a:t>Verzamelen van informatie en inlichtingen van verschillende bronnen;</a:t>
            </a:r>
          </a:p>
          <a:p>
            <a:pPr marL="171450" indent="-171450">
              <a:buFont typeface="Arial" panose="020B0604020202020204" pitchFamily="34" charset="0"/>
              <a:buChar char="•"/>
            </a:pPr>
            <a:r>
              <a:rPr lang="nl-NL" dirty="0"/>
              <a:t>Verwerken van de verzamelde informatie door converteren naar inlichtingen en kennis van de omgeving;</a:t>
            </a:r>
          </a:p>
          <a:p>
            <a:pPr marL="171450" indent="-171450">
              <a:buFont typeface="Arial" panose="020B0604020202020204" pitchFamily="34" charset="0"/>
              <a:buChar char="•"/>
            </a:pPr>
            <a:r>
              <a:rPr lang="nl-NL" dirty="0"/>
              <a:t>De invloed en effecten om lange termijn inschatten voor de omgeving.</a:t>
            </a:r>
          </a:p>
          <a:p>
            <a:pPr marL="0" indent="0">
              <a:buFont typeface="Arial" panose="020B0604020202020204" pitchFamily="34" charset="0"/>
              <a:buNone/>
            </a:pPr>
            <a:endParaRPr lang="nl-NL" dirty="0"/>
          </a:p>
          <a:p>
            <a:pPr marL="0" indent="0">
              <a:buFont typeface="Arial" panose="020B0604020202020204" pitchFamily="34" charset="0"/>
              <a:buNone/>
            </a:pPr>
            <a:r>
              <a:rPr lang="nl-NL" dirty="0"/>
              <a:t>De support-</a:t>
            </a:r>
            <a:r>
              <a:rPr lang="nl-NL" dirty="0" err="1"/>
              <a:t>cell</a:t>
            </a:r>
            <a:r>
              <a:rPr lang="nl-NL" dirty="0"/>
              <a:t> wordt gebruikt om alle middelen en diensten mogelijk te maken in het operatie gebied.</a:t>
            </a:r>
          </a:p>
          <a:p>
            <a:pPr marL="0" indent="0">
              <a:buFont typeface="Arial" panose="020B0604020202020204" pitchFamily="34" charset="0"/>
              <a:buNone/>
            </a:pPr>
            <a:r>
              <a:rPr lang="nl-NL" dirty="0"/>
              <a:t>Het is de hoofdtaak om ervoor te zorgen dat deze middelen en diensten zoveel en zo snel mogelijk beschikbaar zijn. </a:t>
            </a:r>
          </a:p>
          <a:p>
            <a:pPr marL="0" indent="0">
              <a:buFont typeface="Arial" panose="020B0604020202020204" pitchFamily="34" charset="0"/>
              <a:buNone/>
            </a:pPr>
            <a:r>
              <a:rPr lang="nl-NL" dirty="0"/>
              <a:t>De taken en verantwoordelijkheden van de support </a:t>
            </a:r>
            <a:r>
              <a:rPr lang="nl-NL" dirty="0" err="1"/>
              <a:t>cell</a:t>
            </a:r>
            <a:r>
              <a:rPr lang="nl-NL" dirty="0"/>
              <a:t> kan als volgt worden samengevat:</a:t>
            </a:r>
          </a:p>
          <a:p>
            <a:pPr marL="171450" indent="-171450">
              <a:buFont typeface="Arial" panose="020B0604020202020204" pitchFamily="34" charset="0"/>
              <a:buChar char="•"/>
            </a:pPr>
            <a:r>
              <a:rPr lang="nl-NL" dirty="0"/>
              <a:t>Identificeren en integreren van support tijdens planning, voorbereiding en uitvoering van operaties;</a:t>
            </a:r>
          </a:p>
          <a:p>
            <a:pPr marL="171450" indent="-171450">
              <a:buFont typeface="Arial" panose="020B0604020202020204" pitchFamily="34" charset="0"/>
              <a:buChar char="•"/>
            </a:pPr>
            <a:r>
              <a:rPr lang="nl-NL" dirty="0"/>
              <a:t>Aansturen van logistiek en service units;</a:t>
            </a:r>
          </a:p>
          <a:p>
            <a:pPr marL="171450" indent="-171450">
              <a:buFont typeface="Arial" panose="020B0604020202020204" pitchFamily="34" charset="0"/>
              <a:buChar char="•"/>
            </a:pPr>
            <a:r>
              <a:rPr lang="nl-NL" dirty="0"/>
              <a:t>Invloedstudies op het gebied van support;</a:t>
            </a:r>
          </a:p>
          <a:p>
            <a:pPr marL="171450" indent="-171450">
              <a:buFont typeface="Arial" panose="020B0604020202020204" pitchFamily="34" charset="0"/>
              <a:buChar char="•"/>
            </a:pPr>
            <a:r>
              <a:rPr lang="nl-NL" dirty="0"/>
              <a:t>Coördineren en synchroniseren van inspanningen met chain-managers;</a:t>
            </a:r>
          </a:p>
          <a:p>
            <a:pPr marL="171450" indent="-171450">
              <a:buFont typeface="Arial" panose="020B0604020202020204" pitchFamily="34" charset="0"/>
              <a:buChar char="•"/>
            </a:pPr>
            <a:r>
              <a:rPr lang="nl-NL" dirty="0"/>
              <a:t>Ondersteunen commandanten met advies, capaciteit en informatie.</a:t>
            </a:r>
          </a:p>
          <a:p>
            <a:pPr marL="0" indent="0">
              <a:buFont typeface="Arial" panose="020B0604020202020204" pitchFamily="34" charset="0"/>
              <a:buNone/>
            </a:pPr>
            <a:endParaRPr lang="nl-NL" dirty="0"/>
          </a:p>
          <a:p>
            <a:pPr marL="228600" indent="-228600">
              <a:buFont typeface="+mj-lt"/>
              <a:buAutoNum type="arabicPeriod"/>
            </a:pPr>
            <a:endParaRPr lang="nl-NL" dirty="0"/>
          </a:p>
          <a:p>
            <a:pPr marL="171450" indent="-171450">
              <a:buFont typeface="Arial" panose="020B0604020202020204" pitchFamily="34" charset="0"/>
              <a:buChar char="•"/>
            </a:pPr>
            <a:endParaRPr lang="nl-NL" dirty="0"/>
          </a:p>
          <a:p>
            <a:pPr marL="171450" indent="-171450">
              <a:buFont typeface="Arial" panose="020B0604020202020204" pitchFamily="34" charset="0"/>
              <a:buChar char="•"/>
            </a:pPr>
            <a:endParaRPr lang="nl-NL" dirty="0"/>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7</a:t>
            </a:fld>
            <a:endParaRPr lang="nl-NL"/>
          </a:p>
        </p:txBody>
      </p:sp>
    </p:spTree>
    <p:extLst>
      <p:ext uri="{BB962C8B-B14F-4D97-AF65-F5344CB8AC3E}">
        <p14:creationId xmlns:p14="http://schemas.microsoft.com/office/powerpoint/2010/main" val="2661503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Tijdens de uitvoering van dit project bleek dat het voor het KC-C2Ost niet bekend was hoever overige defensieorganen zijn met simulatie- en visualisatiemiddelen. Daarom is tijdens dit onderzoek gekozen om ook informatie te vergaren bij overige defensieonderdelen. In deze dia is een overzicht gemaakt welke defensieorganen zijn bezocht en over welke technieken en kennis deze beschikken. De projectgroep heeft tijdens het project ondervonden dat veel afdelingen niet of onvoldoende met elkaar communiceren over de aanwezige techniek en kennis. Dit overzicht biedt hier wellicht een eerste opzet van de aanwezige kennis en techniek binnen defensie. Op basis van deze bevinding formuleert de projectgroep ook in een later stadium een aantal verbetermogelijkheden. </a:t>
            </a:r>
          </a:p>
          <a:p>
            <a:pPr marL="0" indent="0">
              <a:buFont typeface="Arial" panose="020B0604020202020204" pitchFamily="34" charset="0"/>
              <a:buNone/>
            </a:pPr>
            <a:endParaRPr lang="nl-NL" dirty="0"/>
          </a:p>
          <a:p>
            <a:r>
              <a:rPr lang="nl-NL" dirty="0"/>
              <a:t>Bij de SVBDD (School Verbindingsdienst) wordt er gebruikt gemaakt van VR voor het kennis maken en trainen met het opbouwen van satelliet communicatie-installatie. De informatie over de opbouw en werking van dit systeem is hier aanwezig. Maar ook kennis over beperkingen van het VR-systeem, hierbij werd duidelijk dat teveel eisende software ten kosten gaat van de performance van het systeem. De hardware moet hierop afgestemd worden en daarom zullen ook passende consequenties worden gedaan. </a:t>
            </a:r>
          </a:p>
          <a:p>
            <a:endParaRPr lang="nl-NL" dirty="0"/>
          </a:p>
          <a:p>
            <a:r>
              <a:rPr lang="nl-NL" dirty="0"/>
              <a:t>Het SCK (Simulatiecentrum Koninklijke Marechaussee) valt onder defensie, maar is een apart orgaan naast de landmacht. Dit orgaan heeft verschillende eigen onderzoeken en implementaties. De Koninklijke Marchaussee (</a:t>
            </a:r>
            <a:r>
              <a:rPr lang="nl-NL" dirty="0" err="1"/>
              <a:t>KMar</a:t>
            </a:r>
            <a:r>
              <a:rPr lang="nl-NL" dirty="0"/>
              <a:t>) heeft de volgende systemen in gebruik: virtuele </a:t>
            </a:r>
            <a:r>
              <a:rPr lang="nl-NL" dirty="0" err="1"/>
              <a:t>brigrade</a:t>
            </a:r>
            <a:r>
              <a:rPr lang="nl-NL" dirty="0"/>
              <a:t> en XVR simulatie. Daarnaast beschikt de </a:t>
            </a:r>
            <a:r>
              <a:rPr lang="nl-NL" dirty="0" err="1"/>
              <a:t>KMar</a:t>
            </a:r>
            <a:r>
              <a:rPr lang="nl-NL" dirty="0"/>
              <a:t> over een aantal VR-brillen voor trainingen van scenario’s. Het simulatiecentrum beschikt ook over eigen kennis van VR-programmeren en het maken van educatieve games. </a:t>
            </a:r>
          </a:p>
          <a:p>
            <a:endParaRPr lang="nl-NL" dirty="0"/>
          </a:p>
          <a:p>
            <a:r>
              <a:rPr lang="nl-NL" dirty="0"/>
              <a:t>Het JIVC (Joint Informatievoorziening Commando) is de verantwoordelijke afdeling van alle IT-gerelateerde zaken bij de Landmacht. Zoals het opzetten van systemen voor de medewerkers en het onderhoud van deze systemen. Hier kan naar technische ondersteuning en kennis worden gevraagd. JIVC is het eerste aanspreekpunt bij IT-gerelateerde projecten. </a:t>
            </a:r>
          </a:p>
          <a:p>
            <a:endParaRPr lang="nl-NL"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Het LEARN (Learning </a:t>
            </a:r>
            <a:r>
              <a:rPr lang="nl-NL" dirty="0" err="1"/>
              <a:t>Experience</a:t>
            </a:r>
            <a:r>
              <a:rPr lang="nl-NL" dirty="0"/>
              <a:t> </a:t>
            </a:r>
            <a:r>
              <a:rPr lang="nl-NL" dirty="0" err="1"/>
              <a:t>Army</a:t>
            </a:r>
            <a:r>
              <a:rPr lang="nl-NL" dirty="0"/>
              <a:t> Room Netherlands) is een defensie-orgaan die valt onder KIOT (Kennis &amp; Innovatie voor Opleiden &amp; Trainen). LEARN betrekt ideeën van onderwijs en trainings-afdelingen en begeleid en ondersteund deze met middelen. LEARN kijkt hierbij of het voorgestelde idee mogelijk is en welke middelen er voor nodig zijn. LEARN is het orgaan dat zich ontfermt over het vertalen van een behoeften naar een oplossing. Dit alles wordt gedaan in nauwe samenwerking met de partij die de behoefte heeft geuit bij LEARN, dit zijn in de regel vaak instructeurs die bij de opleidingen willen innoveren. LEARN is enkel ondersteunend en kan worden gezien als projectbegeleiding. </a:t>
            </a:r>
          </a:p>
          <a:p>
            <a:pPr marL="0" indent="0">
              <a:buFont typeface="Arial" panose="020B0604020202020204" pitchFamily="34" charset="0"/>
              <a:buNone/>
            </a:pPr>
            <a:endParaRPr lang="nl-NL" dirty="0"/>
          </a:p>
          <a:p>
            <a:r>
              <a:rPr lang="nl-NL" dirty="0"/>
              <a:t>Het IAT (</a:t>
            </a:r>
            <a:r>
              <a:rPr lang="nl-NL" dirty="0" err="1"/>
              <a:t>Immersive</a:t>
            </a:r>
            <a:r>
              <a:rPr lang="nl-NL" dirty="0"/>
              <a:t> Applications Team) is onderdeel van JIVC. Dit orgaan van defensie is gericht op nieuwe ontwikkelingen bij de landmacht op basis van VR/ AR. Deze afdeling heeft al verschillende VR applicaties ontwikkeld. Hierdoor heeft IAT veel kennis over de mogelijkheden van de VR/AR software, waarbij voor de C2Ost relevante informatie gehaald kan worden. Enkele referentie projecten welke IAT heeft gefaciliteerd met VR kennis:</a:t>
            </a:r>
          </a:p>
          <a:p>
            <a:pPr marL="171450" indent="-171450">
              <a:buFont typeface="Arial" panose="020B0604020202020204" pitchFamily="34" charset="0"/>
              <a:buChar char="•"/>
            </a:pPr>
            <a:r>
              <a:rPr lang="nl-NL" dirty="0">
                <a:cs typeface="Calibri"/>
              </a:rPr>
              <a:t>Boxer CP – VR  (een voertuig van de landmacht);</a:t>
            </a:r>
          </a:p>
          <a:p>
            <a:pPr marL="171450" indent="-171450">
              <a:buFont typeface="Arial" panose="020B0604020202020204" pitchFamily="34" charset="0"/>
              <a:buChar char="•"/>
            </a:pPr>
            <a:r>
              <a:rPr lang="nl-NL" dirty="0">
                <a:cs typeface="Calibri"/>
              </a:rPr>
              <a:t>Boxer Monteurs;</a:t>
            </a:r>
          </a:p>
          <a:p>
            <a:pPr marL="171450" indent="-171450">
              <a:buFont typeface="Arial" panose="020B0604020202020204" pitchFamily="34" charset="0"/>
              <a:buChar char="•"/>
            </a:pPr>
            <a:r>
              <a:rPr lang="nl-NL" dirty="0">
                <a:cs typeface="Calibri"/>
              </a:rPr>
              <a:t>CCT200.</a:t>
            </a:r>
          </a:p>
          <a:p>
            <a:pPr marL="0" indent="0">
              <a:buFont typeface="Arial" panose="020B0604020202020204" pitchFamily="34" charset="0"/>
              <a:buNone/>
            </a:pP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Bij het </a:t>
            </a:r>
            <a:r>
              <a:rPr lang="nl-NL" dirty="0" err="1"/>
              <a:t>Simcenland</a:t>
            </a:r>
            <a:r>
              <a:rPr lang="nl-NL" dirty="0"/>
              <a:t> (Simulatiecentrum landoptreden) wordt er gekeken naar simulatiemogelijkheden als Virtual Battle </a:t>
            </a:r>
            <a:r>
              <a:rPr lang="nl-NL"/>
              <a:t>Space (VBS) wat kan worden gezien als educatieve </a:t>
            </a:r>
            <a:r>
              <a:rPr lang="nl-NL" err="1"/>
              <a:t>wargame</a:t>
            </a:r>
            <a:r>
              <a:rPr lang="nl-NL" dirty="0"/>
              <a:t>, VR en AR. Deze systemen worden ontwikkeld voor gebruik bij het </a:t>
            </a:r>
            <a:r>
              <a:rPr lang="nl-NL" dirty="0" err="1"/>
              <a:t>Simcenland</a:t>
            </a:r>
            <a:r>
              <a:rPr lang="nl-NL" dirty="0"/>
              <a:t>, hierdoor heeft deze afdeling kennis over de huidige projecten en simulatie technieken.. Daarnaast moduleert </a:t>
            </a:r>
            <a:r>
              <a:rPr lang="nl-NL" dirty="0" err="1"/>
              <a:t>Simcenland</a:t>
            </a:r>
            <a:r>
              <a:rPr lang="nl-NL" dirty="0"/>
              <a:t> voertuigen, onderdelen, </a:t>
            </a:r>
            <a:r>
              <a:rPr lang="nl-NL" dirty="0" err="1"/>
              <a:t>CP’s</a:t>
            </a:r>
            <a:r>
              <a:rPr lang="nl-NL" dirty="0"/>
              <a:t> en omgevingen. </a:t>
            </a:r>
            <a:endParaRPr lang="nl-NL" dirty="0">
              <a:cs typeface="Calibri"/>
            </a:endParaRPr>
          </a:p>
          <a:p>
            <a:endParaRPr lang="nl-NL" dirty="0"/>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8</a:t>
            </a:fld>
            <a:endParaRPr lang="nl-NL"/>
          </a:p>
        </p:txBody>
      </p:sp>
    </p:spTree>
    <p:extLst>
      <p:ext uri="{BB962C8B-B14F-4D97-AF65-F5344CB8AC3E}">
        <p14:creationId xmlns:p14="http://schemas.microsoft.com/office/powerpoint/2010/main" val="346200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Op deze dia zijn een aantal belangrijke standpunten en meningen verzameld van betrokken stakeholders of actoren. Het doel hiervan is om overeenkomsten te vinden in de standpunten en meningen om tot een gezamenlijke conclusie te komen. Uit verschillende gesprekken met allerlei defensieorganen zijn belangrijke bevindingen gekomen. Uiteraard zijn alle opmerkingen van de stakeholders belangrijk. Echter vallen hier een aantal punten op, deze worden hieronder nogmaals toegelicht:</a:t>
            </a:r>
          </a:p>
          <a:p>
            <a:pPr marL="0" indent="0">
              <a:buFont typeface="Arial" panose="020B0604020202020204" pitchFamily="34" charset="0"/>
              <a:buNone/>
            </a:pPr>
            <a:endParaRPr lang="nl-NL" dirty="0"/>
          </a:p>
          <a:p>
            <a:pPr marL="171450" indent="-171450">
              <a:buFont typeface="Arial" panose="020B0604020202020204" pitchFamily="34" charset="0"/>
              <a:buChar char="•"/>
            </a:pPr>
            <a:r>
              <a:rPr lang="nl-NL" dirty="0" err="1"/>
              <a:t>SimcenLand</a:t>
            </a:r>
            <a:r>
              <a:rPr lang="nl-NL" dirty="0"/>
              <a:t> en SCK geven beide de waarde aan van een goed scenario. Deze stakeholders zijn er beide van overtuigd dat een accuraat scenario belangrijker is dan high-end </a:t>
            </a:r>
            <a:r>
              <a:rPr lang="nl-NL" dirty="0" err="1"/>
              <a:t>graphics</a:t>
            </a:r>
            <a:r>
              <a:rPr lang="nl-NL" dirty="0"/>
              <a:t> of interactieve features;</a:t>
            </a:r>
            <a:endParaRPr lang="nl-NL" dirty="0">
              <a:cs typeface="Calibri"/>
            </a:endParaRPr>
          </a:p>
          <a:p>
            <a:pPr marL="171450" indent="-171450">
              <a:buFont typeface="Arial" panose="020B0604020202020204" pitchFamily="34" charset="0"/>
              <a:buChar char="•"/>
            </a:pPr>
            <a:r>
              <a:rPr lang="nl-NL" dirty="0"/>
              <a:t>Het programmeren en moduleren van een nieuwe VR-omgeving is tijdrovend en niet flexibel, wel kan gemakkelijk gebruik worden gemaakt van VR-</a:t>
            </a:r>
            <a:r>
              <a:rPr lang="nl-NL" dirty="0" err="1"/>
              <a:t>plugins</a:t>
            </a:r>
            <a:r>
              <a:rPr lang="nl-NL" dirty="0"/>
              <a:t> in bestaande programma’s.</a:t>
            </a:r>
            <a:br>
              <a:rPr lang="nl-NL" dirty="0">
                <a:cs typeface="+mn-lt"/>
              </a:rPr>
            </a:br>
            <a:r>
              <a:rPr lang="nl-NL" dirty="0"/>
              <a:t>Een voorbeeld hiervan kan VBS zijn. Dit programma heeft een geïntegreerde VR-</a:t>
            </a:r>
            <a:r>
              <a:rPr lang="nl-NL" dirty="0" err="1"/>
              <a:t>plugin</a:t>
            </a:r>
            <a:r>
              <a:rPr lang="nl-NL" dirty="0"/>
              <a:t>. Dit betekent dat een gecreëerd scenario in VBS in een paar klikken omgezet kan worden naar een VR-omgeving.;</a:t>
            </a:r>
            <a:endParaRPr lang="nl-NL" dirty="0">
              <a:cs typeface="Calibri"/>
            </a:endParaRPr>
          </a:p>
          <a:p>
            <a:pPr marL="171450" indent="-171450">
              <a:buFont typeface="Arial" panose="020B0604020202020204" pitchFamily="34" charset="0"/>
              <a:buChar char="•"/>
            </a:pPr>
            <a:r>
              <a:rPr lang="nl-NL" dirty="0"/>
              <a:t>Alle betrokken organen en ook de projectgroep merkt dat er in minimale maten sprake is van samenwerking op het gebied van simulatie en visualisatiemiddelen. Daarbij erkennen alle organen dat er in veel grotere maten sprake zou moeten zijn van samenwerking. Dit zou de synergie op het gebied van simulatie ten goede komen en daarbij de organisatie een boost geven op dit gebied;</a:t>
            </a:r>
            <a:endParaRPr lang="nl-NL" dirty="0">
              <a:cs typeface="Calibri"/>
            </a:endParaRPr>
          </a:p>
          <a:p>
            <a:pPr marL="171450" indent="-171450">
              <a:buFont typeface="Arial" panose="020B0604020202020204" pitchFamily="34" charset="0"/>
              <a:buChar char="•"/>
            </a:pPr>
            <a:r>
              <a:rPr lang="nl-NL" dirty="0"/>
              <a:t>AR heeft grote nadelen op het gebied van inzetbaarheid, dit omdat huidige AR-brillen lastig toepasbaar zijn in buitenomgevingen. </a:t>
            </a:r>
          </a:p>
          <a:p>
            <a:pPr marL="171450" indent="-171450">
              <a:buFont typeface="Arial" panose="020B0604020202020204" pitchFamily="34" charset="0"/>
              <a:buChar char="•"/>
            </a:pPr>
            <a:r>
              <a:rPr lang="nl-NL" dirty="0">
                <a:cs typeface="Calibri"/>
              </a:rPr>
              <a:t>Het is nodig dat er gekeken wordt wie er verantwoordelijk is voor de innovatie en wie het onderhoud, daarnaast moet ook duidelijk zijn wie er gebruik van gaat maken. </a:t>
            </a:r>
          </a:p>
          <a:p>
            <a:pPr marL="171450" indent="-171450">
              <a:buFont typeface="Arial" panose="020B0604020202020204" pitchFamily="34" charset="0"/>
              <a:buChar char="•"/>
            </a:pPr>
            <a:endParaRPr lang="nl-NL" dirty="0"/>
          </a:p>
          <a:p>
            <a:r>
              <a:rPr lang="nl-NL" dirty="0"/>
              <a:t>De projectgroep adviseert daarom ook dat de genoemde punten zeker meegenomen moeten worden in het vervolg van het project. </a:t>
            </a:r>
            <a:endParaRPr lang="nl-NL" dirty="0">
              <a:cs typeface="Calibri"/>
            </a:endParaRPr>
          </a:p>
          <a:p>
            <a:pPr marL="171450" indent="-171450">
              <a:buFont typeface="Arial" panose="020B0604020202020204" pitchFamily="34" charset="0"/>
              <a:buChar char="•"/>
            </a:pPr>
            <a:endParaRPr lang="nl-NL" dirty="0">
              <a:cs typeface="Calibri"/>
            </a:endParaRPr>
          </a:p>
          <a:p>
            <a:pPr marL="171450" indent="-171450">
              <a:buFont typeface="Arial" panose="020B0604020202020204" pitchFamily="34" charset="0"/>
              <a:buChar char="•"/>
            </a:pPr>
            <a:endParaRPr lang="nl-NL" dirty="0"/>
          </a:p>
        </p:txBody>
      </p:sp>
      <p:sp>
        <p:nvSpPr>
          <p:cNvPr id="4" name="Tijdelijke aanduiding voor dianummer 3"/>
          <p:cNvSpPr>
            <a:spLocks noGrp="1"/>
          </p:cNvSpPr>
          <p:nvPr>
            <p:ph type="sldNum" sz="quarter" idx="5"/>
          </p:nvPr>
        </p:nvSpPr>
        <p:spPr/>
        <p:txBody>
          <a:bodyPr/>
          <a:lstStyle/>
          <a:p>
            <a:fld id="{4670B5BE-B468-484B-81F4-0221697C58E6}" type="slidenum">
              <a:rPr lang="nl-NL" smtClean="0"/>
              <a:t>9</a:t>
            </a:fld>
            <a:endParaRPr lang="nl-NL"/>
          </a:p>
        </p:txBody>
      </p:sp>
    </p:spTree>
    <p:extLst>
      <p:ext uri="{BB962C8B-B14F-4D97-AF65-F5344CB8AC3E}">
        <p14:creationId xmlns:p14="http://schemas.microsoft.com/office/powerpoint/2010/main" val="3540320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221112-D953-4687-8D17-E35D11443946}"/>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3A76E54A-3140-4348-9588-3FF66DC2C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6950DD34-7021-48F2-AEF8-1BECFDB65A27}"/>
              </a:ext>
            </a:extLst>
          </p:cNvPr>
          <p:cNvSpPr>
            <a:spLocks noGrp="1"/>
          </p:cNvSpPr>
          <p:nvPr>
            <p:ph type="dt" sz="half" idx="10"/>
          </p:nvPr>
        </p:nvSpPr>
        <p:spPr/>
        <p:txBody>
          <a:bodyPr/>
          <a:lstStyle/>
          <a:p>
            <a:fld id="{7765BA43-3CE1-4D6E-85E5-9CCC2890EA3D}" type="datetimeFigureOut">
              <a:rPr lang="nl-NL" smtClean="0"/>
              <a:t>19-1-2023</a:t>
            </a:fld>
            <a:endParaRPr lang="nl-NL"/>
          </a:p>
        </p:txBody>
      </p:sp>
      <p:sp>
        <p:nvSpPr>
          <p:cNvPr id="5" name="Tijdelijke aanduiding voor voettekst 4">
            <a:extLst>
              <a:ext uri="{FF2B5EF4-FFF2-40B4-BE49-F238E27FC236}">
                <a16:creationId xmlns:a16="http://schemas.microsoft.com/office/drawing/2014/main" id="{10526911-929E-4358-903E-0B54E80574F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01E401C-79CA-4C6D-B9AB-5A60CF2254D4}"/>
              </a:ext>
            </a:extLst>
          </p:cNvPr>
          <p:cNvSpPr>
            <a:spLocks noGrp="1"/>
          </p:cNvSpPr>
          <p:nvPr>
            <p:ph type="sldNum" sz="quarter" idx="12"/>
          </p:nvPr>
        </p:nvSpPr>
        <p:spPr/>
        <p:txBody>
          <a:bodyPr/>
          <a:lstStyle/>
          <a:p>
            <a:fld id="{0F8F6D92-C533-4288-830C-47BF47FEF18F}" type="slidenum">
              <a:rPr lang="nl-NL" smtClean="0"/>
              <a:t>‹nr.›</a:t>
            </a:fld>
            <a:endParaRPr lang="nl-NL"/>
          </a:p>
        </p:txBody>
      </p:sp>
    </p:spTree>
    <p:extLst>
      <p:ext uri="{BB962C8B-B14F-4D97-AF65-F5344CB8AC3E}">
        <p14:creationId xmlns:p14="http://schemas.microsoft.com/office/powerpoint/2010/main" val="3269021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62D7A6-BA3C-477B-8E7D-1DA5D2160967}"/>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2E28237D-8CE0-4DB2-BFE9-9223F1CAA9E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8156228-121B-4EEA-A570-A07C8142F459}"/>
              </a:ext>
            </a:extLst>
          </p:cNvPr>
          <p:cNvSpPr>
            <a:spLocks noGrp="1"/>
          </p:cNvSpPr>
          <p:nvPr>
            <p:ph type="dt" sz="half" idx="10"/>
          </p:nvPr>
        </p:nvSpPr>
        <p:spPr/>
        <p:txBody>
          <a:bodyPr/>
          <a:lstStyle/>
          <a:p>
            <a:fld id="{7765BA43-3CE1-4D6E-85E5-9CCC2890EA3D}" type="datetimeFigureOut">
              <a:rPr lang="nl-NL" smtClean="0"/>
              <a:t>19-1-2023</a:t>
            </a:fld>
            <a:endParaRPr lang="nl-NL"/>
          </a:p>
        </p:txBody>
      </p:sp>
      <p:sp>
        <p:nvSpPr>
          <p:cNvPr id="5" name="Tijdelijke aanduiding voor voettekst 4">
            <a:extLst>
              <a:ext uri="{FF2B5EF4-FFF2-40B4-BE49-F238E27FC236}">
                <a16:creationId xmlns:a16="http://schemas.microsoft.com/office/drawing/2014/main" id="{DA61CD71-292F-43C6-81B8-5EC658C0F33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38D24DB-B027-47F9-9FBF-799AF4099D46}"/>
              </a:ext>
            </a:extLst>
          </p:cNvPr>
          <p:cNvSpPr>
            <a:spLocks noGrp="1"/>
          </p:cNvSpPr>
          <p:nvPr>
            <p:ph type="sldNum" sz="quarter" idx="12"/>
          </p:nvPr>
        </p:nvSpPr>
        <p:spPr/>
        <p:txBody>
          <a:bodyPr/>
          <a:lstStyle/>
          <a:p>
            <a:fld id="{0F8F6D92-C533-4288-830C-47BF47FEF18F}" type="slidenum">
              <a:rPr lang="nl-NL" smtClean="0"/>
              <a:t>‹nr.›</a:t>
            </a:fld>
            <a:endParaRPr lang="nl-NL"/>
          </a:p>
        </p:txBody>
      </p:sp>
    </p:spTree>
    <p:extLst>
      <p:ext uri="{BB962C8B-B14F-4D97-AF65-F5344CB8AC3E}">
        <p14:creationId xmlns:p14="http://schemas.microsoft.com/office/powerpoint/2010/main" val="342624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DCE86BB9-0B61-4A3F-ACC1-63039B61060C}"/>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B6C856A6-3AD9-4D32-8A6B-2B922BD266A2}"/>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6FB2DCF-4E64-40CD-9732-065C1D05BB0C}"/>
              </a:ext>
            </a:extLst>
          </p:cNvPr>
          <p:cNvSpPr>
            <a:spLocks noGrp="1"/>
          </p:cNvSpPr>
          <p:nvPr>
            <p:ph type="dt" sz="half" idx="10"/>
          </p:nvPr>
        </p:nvSpPr>
        <p:spPr/>
        <p:txBody>
          <a:bodyPr/>
          <a:lstStyle/>
          <a:p>
            <a:fld id="{7765BA43-3CE1-4D6E-85E5-9CCC2890EA3D}" type="datetimeFigureOut">
              <a:rPr lang="nl-NL" smtClean="0"/>
              <a:t>19-1-2023</a:t>
            </a:fld>
            <a:endParaRPr lang="nl-NL"/>
          </a:p>
        </p:txBody>
      </p:sp>
      <p:sp>
        <p:nvSpPr>
          <p:cNvPr id="5" name="Tijdelijke aanduiding voor voettekst 4">
            <a:extLst>
              <a:ext uri="{FF2B5EF4-FFF2-40B4-BE49-F238E27FC236}">
                <a16:creationId xmlns:a16="http://schemas.microsoft.com/office/drawing/2014/main" id="{7AF678F0-DF81-4611-B7E9-3DDD6A9453C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DDEF4B0-6117-4533-88C4-CF96246C5B4E}"/>
              </a:ext>
            </a:extLst>
          </p:cNvPr>
          <p:cNvSpPr>
            <a:spLocks noGrp="1"/>
          </p:cNvSpPr>
          <p:nvPr>
            <p:ph type="sldNum" sz="quarter" idx="12"/>
          </p:nvPr>
        </p:nvSpPr>
        <p:spPr/>
        <p:txBody>
          <a:bodyPr/>
          <a:lstStyle/>
          <a:p>
            <a:fld id="{0F8F6D92-C533-4288-830C-47BF47FEF18F}" type="slidenum">
              <a:rPr lang="nl-NL" smtClean="0"/>
              <a:t>‹nr.›</a:t>
            </a:fld>
            <a:endParaRPr lang="nl-NL"/>
          </a:p>
        </p:txBody>
      </p:sp>
    </p:spTree>
    <p:extLst>
      <p:ext uri="{BB962C8B-B14F-4D97-AF65-F5344CB8AC3E}">
        <p14:creationId xmlns:p14="http://schemas.microsoft.com/office/powerpoint/2010/main" val="3456490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32544B-1892-482F-BC71-D18434DF29D7}"/>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DF387E9-C649-4FEE-A986-ADE88D73EF05}"/>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A12A001-67E8-4A39-BE02-0E9F576A4854}"/>
              </a:ext>
            </a:extLst>
          </p:cNvPr>
          <p:cNvSpPr>
            <a:spLocks noGrp="1"/>
          </p:cNvSpPr>
          <p:nvPr>
            <p:ph type="dt" sz="half" idx="10"/>
          </p:nvPr>
        </p:nvSpPr>
        <p:spPr/>
        <p:txBody>
          <a:bodyPr/>
          <a:lstStyle/>
          <a:p>
            <a:fld id="{7765BA43-3CE1-4D6E-85E5-9CCC2890EA3D}" type="datetimeFigureOut">
              <a:rPr lang="nl-NL" smtClean="0"/>
              <a:t>19-1-2023</a:t>
            </a:fld>
            <a:endParaRPr lang="nl-NL"/>
          </a:p>
        </p:txBody>
      </p:sp>
      <p:sp>
        <p:nvSpPr>
          <p:cNvPr id="5" name="Tijdelijke aanduiding voor voettekst 4">
            <a:extLst>
              <a:ext uri="{FF2B5EF4-FFF2-40B4-BE49-F238E27FC236}">
                <a16:creationId xmlns:a16="http://schemas.microsoft.com/office/drawing/2014/main" id="{E42F3DAD-25E9-404B-80BF-79892E015F6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0CFE672-E58A-44B9-943C-C1716589433C}"/>
              </a:ext>
            </a:extLst>
          </p:cNvPr>
          <p:cNvSpPr>
            <a:spLocks noGrp="1"/>
          </p:cNvSpPr>
          <p:nvPr>
            <p:ph type="sldNum" sz="quarter" idx="12"/>
          </p:nvPr>
        </p:nvSpPr>
        <p:spPr/>
        <p:txBody>
          <a:bodyPr/>
          <a:lstStyle/>
          <a:p>
            <a:fld id="{0F8F6D92-C533-4288-830C-47BF47FEF18F}" type="slidenum">
              <a:rPr lang="nl-NL" smtClean="0"/>
              <a:t>‹nr.›</a:t>
            </a:fld>
            <a:endParaRPr lang="nl-NL"/>
          </a:p>
        </p:txBody>
      </p:sp>
    </p:spTree>
    <p:extLst>
      <p:ext uri="{BB962C8B-B14F-4D97-AF65-F5344CB8AC3E}">
        <p14:creationId xmlns:p14="http://schemas.microsoft.com/office/powerpoint/2010/main" val="636482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BD1246-463E-41ED-88D2-84376ADBAAF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DF83227E-7AD3-4E41-9754-74EDF1AD68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2E62631C-BFE4-410F-9D24-707E74ECE360}"/>
              </a:ext>
            </a:extLst>
          </p:cNvPr>
          <p:cNvSpPr>
            <a:spLocks noGrp="1"/>
          </p:cNvSpPr>
          <p:nvPr>
            <p:ph type="dt" sz="half" idx="10"/>
          </p:nvPr>
        </p:nvSpPr>
        <p:spPr/>
        <p:txBody>
          <a:bodyPr/>
          <a:lstStyle/>
          <a:p>
            <a:fld id="{7765BA43-3CE1-4D6E-85E5-9CCC2890EA3D}" type="datetimeFigureOut">
              <a:rPr lang="nl-NL" smtClean="0"/>
              <a:t>19-1-2023</a:t>
            </a:fld>
            <a:endParaRPr lang="nl-NL"/>
          </a:p>
        </p:txBody>
      </p:sp>
      <p:sp>
        <p:nvSpPr>
          <p:cNvPr id="5" name="Tijdelijke aanduiding voor voettekst 4">
            <a:extLst>
              <a:ext uri="{FF2B5EF4-FFF2-40B4-BE49-F238E27FC236}">
                <a16:creationId xmlns:a16="http://schemas.microsoft.com/office/drawing/2014/main" id="{51BDA35C-8616-4C19-9A61-6FA2B3153D8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7173E0D-B425-4705-9CA5-EAD563D3614C}"/>
              </a:ext>
            </a:extLst>
          </p:cNvPr>
          <p:cNvSpPr>
            <a:spLocks noGrp="1"/>
          </p:cNvSpPr>
          <p:nvPr>
            <p:ph type="sldNum" sz="quarter" idx="12"/>
          </p:nvPr>
        </p:nvSpPr>
        <p:spPr/>
        <p:txBody>
          <a:bodyPr/>
          <a:lstStyle/>
          <a:p>
            <a:fld id="{0F8F6D92-C533-4288-830C-47BF47FEF18F}" type="slidenum">
              <a:rPr lang="nl-NL" smtClean="0"/>
              <a:t>‹nr.›</a:t>
            </a:fld>
            <a:endParaRPr lang="nl-NL"/>
          </a:p>
        </p:txBody>
      </p:sp>
    </p:spTree>
    <p:extLst>
      <p:ext uri="{BB962C8B-B14F-4D97-AF65-F5344CB8AC3E}">
        <p14:creationId xmlns:p14="http://schemas.microsoft.com/office/powerpoint/2010/main" val="2050424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5D6AC1-59DF-4A7F-A3EF-05F1342A6CD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B031AE19-43C5-4EE8-A263-1A391B2324C4}"/>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A81AEF19-5FB4-4404-9EC4-54A495539583}"/>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BA2E9B38-915D-4664-BBF5-739E086992B5}"/>
              </a:ext>
            </a:extLst>
          </p:cNvPr>
          <p:cNvSpPr>
            <a:spLocks noGrp="1"/>
          </p:cNvSpPr>
          <p:nvPr>
            <p:ph type="dt" sz="half" idx="10"/>
          </p:nvPr>
        </p:nvSpPr>
        <p:spPr/>
        <p:txBody>
          <a:bodyPr/>
          <a:lstStyle/>
          <a:p>
            <a:fld id="{7765BA43-3CE1-4D6E-85E5-9CCC2890EA3D}" type="datetimeFigureOut">
              <a:rPr lang="nl-NL" smtClean="0"/>
              <a:t>19-1-2023</a:t>
            </a:fld>
            <a:endParaRPr lang="nl-NL"/>
          </a:p>
        </p:txBody>
      </p:sp>
      <p:sp>
        <p:nvSpPr>
          <p:cNvPr id="6" name="Tijdelijke aanduiding voor voettekst 5">
            <a:extLst>
              <a:ext uri="{FF2B5EF4-FFF2-40B4-BE49-F238E27FC236}">
                <a16:creationId xmlns:a16="http://schemas.microsoft.com/office/drawing/2014/main" id="{112FC78E-697B-4CBC-AB2A-70A4DA5BDFC8}"/>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A5E64B2-FF73-4BAE-957C-59FA2DE653C6}"/>
              </a:ext>
            </a:extLst>
          </p:cNvPr>
          <p:cNvSpPr>
            <a:spLocks noGrp="1"/>
          </p:cNvSpPr>
          <p:nvPr>
            <p:ph type="sldNum" sz="quarter" idx="12"/>
          </p:nvPr>
        </p:nvSpPr>
        <p:spPr/>
        <p:txBody>
          <a:bodyPr/>
          <a:lstStyle/>
          <a:p>
            <a:fld id="{0F8F6D92-C533-4288-830C-47BF47FEF18F}" type="slidenum">
              <a:rPr lang="nl-NL" smtClean="0"/>
              <a:t>‹nr.›</a:t>
            </a:fld>
            <a:endParaRPr lang="nl-NL"/>
          </a:p>
        </p:txBody>
      </p:sp>
    </p:spTree>
    <p:extLst>
      <p:ext uri="{BB962C8B-B14F-4D97-AF65-F5344CB8AC3E}">
        <p14:creationId xmlns:p14="http://schemas.microsoft.com/office/powerpoint/2010/main" val="576693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864CC8-331A-43F9-B7ED-A328EE2E2312}"/>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3C1A578F-8A26-4E71-8662-24D25586DB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0C60D2E3-ED53-4C44-8521-74C4035A9D79}"/>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98C2C1AC-BA71-466F-9EE3-6EA134381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FCC2239-E05B-403C-AB8C-B0181082F23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88E25DDE-CDC2-406E-B732-CF62A5F7E80F}"/>
              </a:ext>
            </a:extLst>
          </p:cNvPr>
          <p:cNvSpPr>
            <a:spLocks noGrp="1"/>
          </p:cNvSpPr>
          <p:nvPr>
            <p:ph type="dt" sz="half" idx="10"/>
          </p:nvPr>
        </p:nvSpPr>
        <p:spPr/>
        <p:txBody>
          <a:bodyPr/>
          <a:lstStyle/>
          <a:p>
            <a:fld id="{7765BA43-3CE1-4D6E-85E5-9CCC2890EA3D}" type="datetimeFigureOut">
              <a:rPr lang="nl-NL" smtClean="0"/>
              <a:t>19-1-2023</a:t>
            </a:fld>
            <a:endParaRPr lang="nl-NL"/>
          </a:p>
        </p:txBody>
      </p:sp>
      <p:sp>
        <p:nvSpPr>
          <p:cNvPr id="8" name="Tijdelijke aanduiding voor voettekst 7">
            <a:extLst>
              <a:ext uri="{FF2B5EF4-FFF2-40B4-BE49-F238E27FC236}">
                <a16:creationId xmlns:a16="http://schemas.microsoft.com/office/drawing/2014/main" id="{A5C8945D-5EDA-47B1-80FC-FC52C475C140}"/>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67C2DB95-83EF-4616-BA58-0E31B60EB387}"/>
              </a:ext>
            </a:extLst>
          </p:cNvPr>
          <p:cNvSpPr>
            <a:spLocks noGrp="1"/>
          </p:cNvSpPr>
          <p:nvPr>
            <p:ph type="sldNum" sz="quarter" idx="12"/>
          </p:nvPr>
        </p:nvSpPr>
        <p:spPr/>
        <p:txBody>
          <a:bodyPr/>
          <a:lstStyle/>
          <a:p>
            <a:fld id="{0F8F6D92-C533-4288-830C-47BF47FEF18F}" type="slidenum">
              <a:rPr lang="nl-NL" smtClean="0"/>
              <a:t>‹nr.›</a:t>
            </a:fld>
            <a:endParaRPr lang="nl-NL"/>
          </a:p>
        </p:txBody>
      </p:sp>
    </p:spTree>
    <p:extLst>
      <p:ext uri="{BB962C8B-B14F-4D97-AF65-F5344CB8AC3E}">
        <p14:creationId xmlns:p14="http://schemas.microsoft.com/office/powerpoint/2010/main" val="1075703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089B34-0B32-46AE-8F7C-FA34AA69270A}"/>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EA6FFFCA-8BCF-403B-A6BF-02E7053EBA12}"/>
              </a:ext>
            </a:extLst>
          </p:cNvPr>
          <p:cNvSpPr>
            <a:spLocks noGrp="1"/>
          </p:cNvSpPr>
          <p:nvPr>
            <p:ph type="dt" sz="half" idx="10"/>
          </p:nvPr>
        </p:nvSpPr>
        <p:spPr/>
        <p:txBody>
          <a:bodyPr/>
          <a:lstStyle/>
          <a:p>
            <a:fld id="{7765BA43-3CE1-4D6E-85E5-9CCC2890EA3D}" type="datetimeFigureOut">
              <a:rPr lang="nl-NL" smtClean="0"/>
              <a:t>19-1-2023</a:t>
            </a:fld>
            <a:endParaRPr lang="nl-NL"/>
          </a:p>
        </p:txBody>
      </p:sp>
      <p:sp>
        <p:nvSpPr>
          <p:cNvPr id="4" name="Tijdelijke aanduiding voor voettekst 3">
            <a:extLst>
              <a:ext uri="{FF2B5EF4-FFF2-40B4-BE49-F238E27FC236}">
                <a16:creationId xmlns:a16="http://schemas.microsoft.com/office/drawing/2014/main" id="{9D69E27A-F9D5-42F9-979B-08F0556B46ED}"/>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D57A12BF-3220-4803-8809-3A715FC30CF9}"/>
              </a:ext>
            </a:extLst>
          </p:cNvPr>
          <p:cNvSpPr>
            <a:spLocks noGrp="1"/>
          </p:cNvSpPr>
          <p:nvPr>
            <p:ph type="sldNum" sz="quarter" idx="12"/>
          </p:nvPr>
        </p:nvSpPr>
        <p:spPr/>
        <p:txBody>
          <a:bodyPr/>
          <a:lstStyle/>
          <a:p>
            <a:fld id="{0F8F6D92-C533-4288-830C-47BF47FEF18F}" type="slidenum">
              <a:rPr lang="nl-NL" smtClean="0"/>
              <a:t>‹nr.›</a:t>
            </a:fld>
            <a:endParaRPr lang="nl-NL"/>
          </a:p>
        </p:txBody>
      </p:sp>
    </p:spTree>
    <p:extLst>
      <p:ext uri="{BB962C8B-B14F-4D97-AF65-F5344CB8AC3E}">
        <p14:creationId xmlns:p14="http://schemas.microsoft.com/office/powerpoint/2010/main" val="3317551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05A5AD19-BDE7-40BE-A724-97057C7991DB}"/>
              </a:ext>
            </a:extLst>
          </p:cNvPr>
          <p:cNvSpPr>
            <a:spLocks noGrp="1"/>
          </p:cNvSpPr>
          <p:nvPr>
            <p:ph type="dt" sz="half" idx="10"/>
          </p:nvPr>
        </p:nvSpPr>
        <p:spPr/>
        <p:txBody>
          <a:bodyPr/>
          <a:lstStyle/>
          <a:p>
            <a:fld id="{7765BA43-3CE1-4D6E-85E5-9CCC2890EA3D}" type="datetimeFigureOut">
              <a:rPr lang="nl-NL" smtClean="0"/>
              <a:t>19-1-2023</a:t>
            </a:fld>
            <a:endParaRPr lang="nl-NL"/>
          </a:p>
        </p:txBody>
      </p:sp>
      <p:sp>
        <p:nvSpPr>
          <p:cNvPr id="3" name="Tijdelijke aanduiding voor voettekst 2">
            <a:extLst>
              <a:ext uri="{FF2B5EF4-FFF2-40B4-BE49-F238E27FC236}">
                <a16:creationId xmlns:a16="http://schemas.microsoft.com/office/drawing/2014/main" id="{73F04879-F263-48BF-95CC-559BC529335F}"/>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5541B408-540E-49CE-81C0-03E172620958}"/>
              </a:ext>
            </a:extLst>
          </p:cNvPr>
          <p:cNvSpPr>
            <a:spLocks noGrp="1"/>
          </p:cNvSpPr>
          <p:nvPr>
            <p:ph type="sldNum" sz="quarter" idx="12"/>
          </p:nvPr>
        </p:nvSpPr>
        <p:spPr/>
        <p:txBody>
          <a:bodyPr/>
          <a:lstStyle/>
          <a:p>
            <a:fld id="{0F8F6D92-C533-4288-830C-47BF47FEF18F}" type="slidenum">
              <a:rPr lang="nl-NL" smtClean="0"/>
              <a:t>‹nr.›</a:t>
            </a:fld>
            <a:endParaRPr lang="nl-NL"/>
          </a:p>
        </p:txBody>
      </p:sp>
    </p:spTree>
    <p:extLst>
      <p:ext uri="{BB962C8B-B14F-4D97-AF65-F5344CB8AC3E}">
        <p14:creationId xmlns:p14="http://schemas.microsoft.com/office/powerpoint/2010/main" val="2915442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BCCE6C-AF12-41E4-A1B2-55B53DE56D8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159AFC0B-D0BB-47E2-BEFD-D2A3588C5E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D44DFBDF-6A4E-43CB-B7C6-6250D46E6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28CAFE8-4ECA-4414-96B9-E0990CE3B22B}"/>
              </a:ext>
            </a:extLst>
          </p:cNvPr>
          <p:cNvSpPr>
            <a:spLocks noGrp="1"/>
          </p:cNvSpPr>
          <p:nvPr>
            <p:ph type="dt" sz="half" idx="10"/>
          </p:nvPr>
        </p:nvSpPr>
        <p:spPr/>
        <p:txBody>
          <a:bodyPr/>
          <a:lstStyle/>
          <a:p>
            <a:fld id="{7765BA43-3CE1-4D6E-85E5-9CCC2890EA3D}" type="datetimeFigureOut">
              <a:rPr lang="nl-NL" smtClean="0"/>
              <a:t>19-1-2023</a:t>
            </a:fld>
            <a:endParaRPr lang="nl-NL"/>
          </a:p>
        </p:txBody>
      </p:sp>
      <p:sp>
        <p:nvSpPr>
          <p:cNvPr id="6" name="Tijdelijke aanduiding voor voettekst 5">
            <a:extLst>
              <a:ext uri="{FF2B5EF4-FFF2-40B4-BE49-F238E27FC236}">
                <a16:creationId xmlns:a16="http://schemas.microsoft.com/office/drawing/2014/main" id="{C5A01CD7-D788-413E-8FCC-451259BAFED7}"/>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59F926AB-CB9B-475C-8BA3-99DF943A79BD}"/>
              </a:ext>
            </a:extLst>
          </p:cNvPr>
          <p:cNvSpPr>
            <a:spLocks noGrp="1"/>
          </p:cNvSpPr>
          <p:nvPr>
            <p:ph type="sldNum" sz="quarter" idx="12"/>
          </p:nvPr>
        </p:nvSpPr>
        <p:spPr/>
        <p:txBody>
          <a:bodyPr/>
          <a:lstStyle/>
          <a:p>
            <a:fld id="{0F8F6D92-C533-4288-830C-47BF47FEF18F}" type="slidenum">
              <a:rPr lang="nl-NL" smtClean="0"/>
              <a:t>‹nr.›</a:t>
            </a:fld>
            <a:endParaRPr lang="nl-NL"/>
          </a:p>
        </p:txBody>
      </p:sp>
    </p:spTree>
    <p:extLst>
      <p:ext uri="{BB962C8B-B14F-4D97-AF65-F5344CB8AC3E}">
        <p14:creationId xmlns:p14="http://schemas.microsoft.com/office/powerpoint/2010/main" val="1619448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87ED6-C53C-4C9B-AC74-C410A2AF170C}"/>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6FEB9EA4-9D07-4F7D-918B-45C89C6FE4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7E04B3E9-172E-4F7F-9D14-0D3A3C097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E270326-19F1-4F6D-AC7D-C2A7EAA00ABC}"/>
              </a:ext>
            </a:extLst>
          </p:cNvPr>
          <p:cNvSpPr>
            <a:spLocks noGrp="1"/>
          </p:cNvSpPr>
          <p:nvPr>
            <p:ph type="dt" sz="half" idx="10"/>
          </p:nvPr>
        </p:nvSpPr>
        <p:spPr/>
        <p:txBody>
          <a:bodyPr/>
          <a:lstStyle/>
          <a:p>
            <a:fld id="{7765BA43-3CE1-4D6E-85E5-9CCC2890EA3D}" type="datetimeFigureOut">
              <a:rPr lang="nl-NL" smtClean="0"/>
              <a:t>19-1-2023</a:t>
            </a:fld>
            <a:endParaRPr lang="nl-NL"/>
          </a:p>
        </p:txBody>
      </p:sp>
      <p:sp>
        <p:nvSpPr>
          <p:cNvPr id="6" name="Tijdelijke aanduiding voor voettekst 5">
            <a:extLst>
              <a:ext uri="{FF2B5EF4-FFF2-40B4-BE49-F238E27FC236}">
                <a16:creationId xmlns:a16="http://schemas.microsoft.com/office/drawing/2014/main" id="{F32CA40A-B961-4CA6-8CE3-A6213ABFB25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417AA3D9-8031-4165-A5E7-BA5996CF14ED}"/>
              </a:ext>
            </a:extLst>
          </p:cNvPr>
          <p:cNvSpPr>
            <a:spLocks noGrp="1"/>
          </p:cNvSpPr>
          <p:nvPr>
            <p:ph type="sldNum" sz="quarter" idx="12"/>
          </p:nvPr>
        </p:nvSpPr>
        <p:spPr/>
        <p:txBody>
          <a:bodyPr/>
          <a:lstStyle/>
          <a:p>
            <a:fld id="{0F8F6D92-C533-4288-830C-47BF47FEF18F}" type="slidenum">
              <a:rPr lang="nl-NL" smtClean="0"/>
              <a:t>‹nr.›</a:t>
            </a:fld>
            <a:endParaRPr lang="nl-NL"/>
          </a:p>
        </p:txBody>
      </p:sp>
    </p:spTree>
    <p:extLst>
      <p:ext uri="{BB962C8B-B14F-4D97-AF65-F5344CB8AC3E}">
        <p14:creationId xmlns:p14="http://schemas.microsoft.com/office/powerpoint/2010/main" val="1764613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416BB0C-62FC-40B4-90F9-2A677364DA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E88503D3-F516-42FD-B75E-1EC1E468D9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A3810A7D-6B0B-45F1-ABA2-501168A334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5BA43-3CE1-4D6E-85E5-9CCC2890EA3D}" type="datetimeFigureOut">
              <a:rPr lang="nl-NL" smtClean="0"/>
              <a:t>19-1-2023</a:t>
            </a:fld>
            <a:endParaRPr lang="nl-NL"/>
          </a:p>
        </p:txBody>
      </p:sp>
      <p:sp>
        <p:nvSpPr>
          <p:cNvPr id="5" name="Tijdelijke aanduiding voor voettekst 4">
            <a:extLst>
              <a:ext uri="{FF2B5EF4-FFF2-40B4-BE49-F238E27FC236}">
                <a16:creationId xmlns:a16="http://schemas.microsoft.com/office/drawing/2014/main" id="{59FC5025-7B73-4211-8A01-AA2B8869F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74DC2D80-3E3C-4D6B-97A9-7701EF625D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8F6D92-C533-4288-830C-47BF47FEF18F}" type="slidenum">
              <a:rPr lang="nl-NL" smtClean="0"/>
              <a:t>‹nr.›</a:t>
            </a:fld>
            <a:endParaRPr lang="nl-NL"/>
          </a:p>
        </p:txBody>
      </p:sp>
    </p:spTree>
    <p:extLst>
      <p:ext uri="{BB962C8B-B14F-4D97-AF65-F5344CB8AC3E}">
        <p14:creationId xmlns:p14="http://schemas.microsoft.com/office/powerpoint/2010/main" val="2321196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1.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notesSlide" Target="../notesSlides/notesSlide16.xml"/><Relationship Id="rId7" Type="http://schemas.microsoft.com/office/2007/relationships/hdphoto" Target="../media/hdphoto3.wdp"/><Relationship Id="rId2" Type="http://schemas.openxmlformats.org/officeDocument/2006/relationships/slideLayout" Target="../slideLayouts/slideLayout2.xml"/><Relationship Id="rId1" Type="http://schemas.openxmlformats.org/officeDocument/2006/relationships/video" Target="https://www.youtube.com/embed/_Ar0UkmID6s?start=200&amp;feature=oembed" TargetMode="Externa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4.png"/><Relationship Id="rId5" Type="http://schemas.openxmlformats.org/officeDocument/2006/relationships/image" Target="../media/image16.png"/><Relationship Id="rId10" Type="http://schemas.openxmlformats.org/officeDocument/2006/relationships/image" Target="../media/image23.jpeg"/><Relationship Id="rId4" Type="http://schemas.openxmlformats.org/officeDocument/2006/relationships/image" Target="../media/image2.png"/><Relationship Id="rId9" Type="http://schemas.openxmlformats.org/officeDocument/2006/relationships/image" Target="../media/image22.jpe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jpeg"/><Relationship Id="rId12"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9.png"/><Relationship Id="rId5" Type="http://schemas.openxmlformats.org/officeDocument/2006/relationships/image" Target="../media/image16.png"/><Relationship Id="rId10"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emf"/><Relationship Id="rId5" Type="http://schemas.openxmlformats.org/officeDocument/2006/relationships/image" Target="../media/image4.png"/><Relationship Id="rId10" Type="http://schemas.openxmlformats.org/officeDocument/2006/relationships/package" Target="../embeddings/Microsoft_Word_Document.docx"/><Relationship Id="rId4" Type="http://schemas.openxmlformats.org/officeDocument/2006/relationships/image" Target="../media/image2.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package" Target="../embeddings/Microsoft_Word_Document1.docx"/><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0.emf"/></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png"/><Relationship Id="rId7" Type="http://schemas.openxmlformats.org/officeDocument/2006/relationships/package" Target="../embeddings/Microsoft_Word_Document2.docx"/><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jpe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1FF224-1904-4E47-A162-9681171AACB4}"/>
              </a:ext>
            </a:extLst>
          </p:cNvPr>
          <p:cNvSpPr>
            <a:spLocks noGrp="1"/>
          </p:cNvSpPr>
          <p:nvPr>
            <p:ph type="ctrTitle"/>
          </p:nvPr>
        </p:nvSpPr>
        <p:spPr>
          <a:xfrm>
            <a:off x="-531845" y="-361188"/>
            <a:ext cx="13255690" cy="2387600"/>
          </a:xfrm>
        </p:spPr>
        <p:txBody>
          <a:bodyPr>
            <a:normAutofit/>
          </a:bodyPr>
          <a:lstStyle/>
          <a:p>
            <a:r>
              <a:rPr lang="nl-NL" sz="6600" b="1">
                <a:latin typeface="Arial Narrow" panose="020B0606020202030204" pitchFamily="34" charset="0"/>
              </a:rPr>
              <a:t>Slide-deck project Smart </a:t>
            </a:r>
            <a:r>
              <a:rPr lang="nl-NL" sz="6600" b="1" err="1">
                <a:latin typeface="Arial Narrow" panose="020B0606020202030204" pitchFamily="34" charset="0"/>
              </a:rPr>
              <a:t>Industry</a:t>
            </a:r>
            <a:endParaRPr lang="nl-NL" sz="6600" b="1">
              <a:latin typeface="Arial Narrow" panose="020B0606020202030204" pitchFamily="34" charset="0"/>
            </a:endParaRPr>
          </a:p>
        </p:txBody>
      </p:sp>
      <p:sp>
        <p:nvSpPr>
          <p:cNvPr id="3" name="Ondertitel 2">
            <a:extLst>
              <a:ext uri="{FF2B5EF4-FFF2-40B4-BE49-F238E27FC236}">
                <a16:creationId xmlns:a16="http://schemas.microsoft.com/office/drawing/2014/main" id="{E2AF0DEE-1FBA-4404-BE2D-8AB157E42F7F}"/>
              </a:ext>
            </a:extLst>
          </p:cNvPr>
          <p:cNvSpPr>
            <a:spLocks noGrp="1"/>
          </p:cNvSpPr>
          <p:nvPr>
            <p:ph type="subTitle" idx="1"/>
          </p:nvPr>
        </p:nvSpPr>
        <p:spPr>
          <a:xfrm>
            <a:off x="1523999" y="2148616"/>
            <a:ext cx="9144000" cy="1655762"/>
          </a:xfrm>
        </p:spPr>
        <p:txBody>
          <a:bodyPr/>
          <a:lstStyle/>
          <a:p>
            <a:r>
              <a:rPr lang="nl-NL">
                <a:latin typeface="Arial Narrow" panose="020B0606020202030204" pitchFamily="34" charset="0"/>
              </a:rPr>
              <a:t>Lars van Kessel, Niels Gerritsen en Rick Sanders</a:t>
            </a:r>
          </a:p>
        </p:txBody>
      </p:sp>
      <p:sp>
        <p:nvSpPr>
          <p:cNvPr id="4" name="Rechthoek 3">
            <a:extLst>
              <a:ext uri="{FF2B5EF4-FFF2-40B4-BE49-F238E27FC236}">
                <a16:creationId xmlns:a16="http://schemas.microsoft.com/office/drawing/2014/main" id="{90ADE38E-F1DD-48E3-A6DF-241F17871A16}"/>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a:extLst>
              <a:ext uri="{FF2B5EF4-FFF2-40B4-BE49-F238E27FC236}">
                <a16:creationId xmlns:a16="http://schemas.microsoft.com/office/drawing/2014/main" id="{33E99133-4C26-4D49-8146-C212B9C90460}"/>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6" name="Afbeelding 5">
            <a:extLst>
              <a:ext uri="{FF2B5EF4-FFF2-40B4-BE49-F238E27FC236}">
                <a16:creationId xmlns:a16="http://schemas.microsoft.com/office/drawing/2014/main" id="{182ACB1B-DA53-461C-AAED-A9E58968DA69}"/>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46AD377C-3AB2-4326-BF31-A98ED442C382}"/>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Rechthoek 7">
            <a:extLst>
              <a:ext uri="{FF2B5EF4-FFF2-40B4-BE49-F238E27FC236}">
                <a16:creationId xmlns:a16="http://schemas.microsoft.com/office/drawing/2014/main" id="{B542B645-B69F-46B0-A73D-675F9BF59E9B}"/>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Afbeelding 9" descr="Afbeelding met gras, buiten, lucht, militair&#10;&#10;Automatisch gegenereerde beschrijving">
            <a:extLst>
              <a:ext uri="{FF2B5EF4-FFF2-40B4-BE49-F238E27FC236}">
                <a16:creationId xmlns:a16="http://schemas.microsoft.com/office/drawing/2014/main" id="{B25D1D55-0DE4-1E2D-E13A-6524F955C5C4}"/>
              </a:ext>
            </a:extLst>
          </p:cNvPr>
          <p:cNvPicPr>
            <a:picLocks noChangeAspect="1"/>
          </p:cNvPicPr>
          <p:nvPr/>
        </p:nvPicPr>
        <p:blipFill>
          <a:blip r:embed="rId5"/>
          <a:stretch>
            <a:fillRect/>
          </a:stretch>
        </p:blipFill>
        <p:spPr>
          <a:xfrm>
            <a:off x="-47868" y="2909849"/>
            <a:ext cx="12287736" cy="3060819"/>
          </a:xfrm>
          <a:prstGeom prst="rect">
            <a:avLst/>
          </a:prstGeom>
          <a:ln>
            <a:noFill/>
          </a:ln>
          <a:effectLst>
            <a:softEdge rad="112500"/>
          </a:effectLst>
        </p:spPr>
      </p:pic>
    </p:spTree>
    <p:extLst>
      <p:ext uri="{BB962C8B-B14F-4D97-AF65-F5344CB8AC3E}">
        <p14:creationId xmlns:p14="http://schemas.microsoft.com/office/powerpoint/2010/main" val="3088312299"/>
      </p:ext>
    </p:extLst>
  </p:cSld>
  <p:clrMapOvr>
    <a:masterClrMapping/>
  </p:clrMapOvr>
  <mc:AlternateContent xmlns:mc="http://schemas.openxmlformats.org/markup-compatibility/2006" xmlns:p14="http://schemas.microsoft.com/office/powerpoint/2010/main">
    <mc:Choice Requires="p14">
      <p:transition spd="slow" p14:dur="2000" advTm="3861"/>
    </mc:Choice>
    <mc:Fallback xmlns="">
      <p:transition spd="slow" advTm="38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1251751"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5. Analyze</a:t>
            </a:r>
          </a:p>
        </p:txBody>
      </p:sp>
      <p:sp>
        <p:nvSpPr>
          <p:cNvPr id="11" name="Rechthoek 10">
            <a:extLst>
              <a:ext uri="{FF2B5EF4-FFF2-40B4-BE49-F238E27FC236}">
                <a16:creationId xmlns:a16="http://schemas.microsoft.com/office/drawing/2014/main" id="{7A74BBA0-4DF7-47AC-9E54-C25879022FAF}"/>
              </a:ext>
            </a:extLst>
          </p:cNvPr>
          <p:cNvSpPr/>
          <p:nvPr/>
        </p:nvSpPr>
        <p:spPr>
          <a:xfrm>
            <a:off x="0" y="6746042"/>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a:extLst>
              <a:ext uri="{FF2B5EF4-FFF2-40B4-BE49-F238E27FC236}">
                <a16:creationId xmlns:a16="http://schemas.microsoft.com/office/drawing/2014/main" id="{BA9B35E8-BFB4-5ED8-0CA8-B609FB7A0AF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69" b="88827" l="1369" r="96699">
                        <a14:foregroundMark x1="9179" y1="21788" x2="14010" y2="30726"/>
                        <a14:foregroundMark x1="14010" y1="30726" x2="15781" y2="60335"/>
                        <a14:foregroundMark x1="15781" y1="60335" x2="10548" y2="72067"/>
                        <a14:foregroundMark x1="10548" y1="72067" x2="9420" y2="72067"/>
                        <a14:foregroundMark x1="6361" y1="24022" x2="6200" y2="64246"/>
                        <a14:foregroundMark x1="5556" y1="79888" x2="11192" y2="78212"/>
                        <a14:foregroundMark x1="11192" y1="78212" x2="17713" y2="58101"/>
                        <a14:foregroundMark x1="17713" y1="58101" x2="13124" y2="30168"/>
                        <a14:foregroundMark x1="13124" y1="30168" x2="6280" y2="13408"/>
                        <a14:foregroundMark x1="12077" y1="19553" x2="17391" y2="36872"/>
                        <a14:foregroundMark x1="17391" y1="36872" x2="17552" y2="39106"/>
                        <a14:foregroundMark x1="18841" y1="61453" x2="17955" y2="29609"/>
                        <a14:foregroundMark x1="5233" y1="21788" x2="2979" y2="14525"/>
                        <a14:foregroundMark x1="1369" y1="5028" x2="1369" y2="5028"/>
                        <a14:foregroundMark x1="25443" y1="22346" x2="30998" y2="24581"/>
                        <a14:foregroundMark x1="30998" y1="24581" x2="36312" y2="50838"/>
                        <a14:foregroundMark x1="36312" y1="50838" x2="32850" y2="74302"/>
                        <a14:foregroundMark x1="32850" y1="74302" x2="29147" y2="73743"/>
                        <a14:foregroundMark x1="26973" y1="73743" x2="33253" y2="70391"/>
                        <a14:foregroundMark x1="33253" y1="70391" x2="37520" y2="50838"/>
                        <a14:foregroundMark x1="37520" y1="50838" x2="34058" y2="26816"/>
                        <a14:foregroundMark x1="34058" y1="26816" x2="32367" y2="25140"/>
                        <a14:foregroundMark x1="31159" y1="20670" x2="38084" y2="44693"/>
                        <a14:foregroundMark x1="38084" y1="44693" x2="37279" y2="73743"/>
                        <a14:foregroundMark x1="37279" y1="73743" x2="27778" y2="83240"/>
                        <a14:foregroundMark x1="27778" y1="83240" x2="24477" y2="22346"/>
                        <a14:foregroundMark x1="24879" y1="21229" x2="21256" y2="13966"/>
                        <a14:foregroundMark x1="30837" y1="51955" x2="28502" y2="64804"/>
                        <a14:foregroundMark x1="14171" y1="43575" x2="10306" y2="53631"/>
                        <a14:foregroundMark x1="45008" y1="29609" x2="49275" y2="30726"/>
                        <a14:foregroundMark x1="49275" y1="30726" x2="54187" y2="55866"/>
                        <a14:foregroundMark x1="54187" y1="55866" x2="50483" y2="78771"/>
                        <a14:foregroundMark x1="50483" y1="78771" x2="47826" y2="81006"/>
                        <a14:foregroundMark x1="54992" y1="60894" x2="49839" y2="21229"/>
                        <a14:foregroundMark x1="54831" y1="74860" x2="46377" y2="75419"/>
                        <a14:foregroundMark x1="43317" y1="85475" x2="42915" y2="26816"/>
                        <a14:foregroundMark x1="51610" y1="24022" x2="57488" y2="60894"/>
                        <a14:foregroundMark x1="57488" y1="60894" x2="57488" y2="64246"/>
                        <a14:foregroundMark x1="64734" y1="29050" x2="70129" y2="34637"/>
                        <a14:foregroundMark x1="70129" y1="34637" x2="75523" y2="69832"/>
                        <a14:foregroundMark x1="75523" y1="69832" x2="68760" y2="82123"/>
                        <a14:foregroundMark x1="68760" y1="82123" x2="66747" y2="80447"/>
                        <a14:foregroundMark x1="63849" y1="78212" x2="63285" y2="26257"/>
                        <a14:foregroundMark x1="74074" y1="36872" x2="68921" y2="24022"/>
                        <a14:foregroundMark x1="83333" y1="18994" x2="87440" y2="20670"/>
                        <a14:foregroundMark x1="87440" y1="20670" x2="93076" y2="47486"/>
                        <a14:foregroundMark x1="93076" y1="47486" x2="90741" y2="79888"/>
                        <a14:foregroundMark x1="90741" y1="79888" x2="86715" y2="80447"/>
                        <a14:foregroundMark x1="86715" y1="80447" x2="86554" y2="80447"/>
                        <a14:foregroundMark x1="85668" y1="73743" x2="90338" y2="52514"/>
                        <a14:foregroundMark x1="90338" y1="52514" x2="90338" y2="50279"/>
                        <a14:foregroundMark x1="94122" y1="44134" x2="91465" y2="78771"/>
                        <a14:foregroundMark x1="91465" y1="78771" x2="91465" y2="78771"/>
                        <a14:foregroundMark x1="96699" y1="56425" x2="94364" y2="26816"/>
                        <a14:foregroundMark x1="55314" y1="4469" x2="55314" y2="4469"/>
                      </a14:backgroundRemoval>
                    </a14:imgEffect>
                  </a14:imgLayer>
                </a14:imgProps>
              </a:ext>
            </a:extLst>
          </a:blip>
          <a:stretch>
            <a:fillRect/>
          </a:stretch>
        </p:blipFill>
        <p:spPr>
          <a:xfrm>
            <a:off x="7682204" y="121190"/>
            <a:ext cx="4403133" cy="634590"/>
          </a:xfrm>
          <a:prstGeom prst="rect">
            <a:avLst/>
          </a:prstGeom>
        </p:spPr>
      </p:pic>
      <p:sp>
        <p:nvSpPr>
          <p:cNvPr id="2" name="Tekstvak 1">
            <a:extLst>
              <a:ext uri="{FF2B5EF4-FFF2-40B4-BE49-F238E27FC236}">
                <a16:creationId xmlns:a16="http://schemas.microsoft.com/office/drawing/2014/main" id="{BBCD164D-A41E-D5A6-CF1E-311ED714F06A}"/>
              </a:ext>
            </a:extLst>
          </p:cNvPr>
          <p:cNvSpPr txBox="1"/>
          <p:nvPr/>
        </p:nvSpPr>
        <p:spPr>
          <a:xfrm>
            <a:off x="4519720" y="918997"/>
            <a:ext cx="3152560" cy="523220"/>
          </a:xfrm>
          <a:prstGeom prst="rect">
            <a:avLst/>
          </a:prstGeom>
          <a:noFill/>
          <a:ln>
            <a:solidFill>
              <a:schemeClr val="accent6">
                <a:lumMod val="50000"/>
              </a:schemeClr>
            </a:solidFill>
          </a:ln>
        </p:spPr>
        <p:txBody>
          <a:bodyPr wrap="square" rtlCol="0">
            <a:spAutoFit/>
          </a:bodyPr>
          <a:lstStyle/>
          <a:p>
            <a:pPr algn="ctr"/>
            <a:r>
              <a:rPr lang="nl-NL" sz="2800">
                <a:latin typeface="Arial Narrow" panose="020B0606020202030204" pitchFamily="34" charset="0"/>
              </a:rPr>
              <a:t>Randvoorwaarden </a:t>
            </a:r>
          </a:p>
        </p:txBody>
      </p:sp>
      <p:sp>
        <p:nvSpPr>
          <p:cNvPr id="3" name="Tekstvak 2">
            <a:extLst>
              <a:ext uri="{FF2B5EF4-FFF2-40B4-BE49-F238E27FC236}">
                <a16:creationId xmlns:a16="http://schemas.microsoft.com/office/drawing/2014/main" id="{C65800B8-3354-BBFF-9485-C596A1C526FF}"/>
              </a:ext>
            </a:extLst>
          </p:cNvPr>
          <p:cNvSpPr txBox="1"/>
          <p:nvPr/>
        </p:nvSpPr>
        <p:spPr>
          <a:xfrm>
            <a:off x="394636" y="1549667"/>
            <a:ext cx="11608067" cy="5632311"/>
          </a:xfrm>
          <a:prstGeom prst="rect">
            <a:avLst/>
          </a:prstGeom>
          <a:noFill/>
        </p:spPr>
        <p:txBody>
          <a:bodyPr wrap="square" rtlCol="0">
            <a:spAutoFit/>
          </a:bodyPr>
          <a:lstStyle/>
          <a:p>
            <a:pPr marL="342900" indent="-342900">
              <a:buFont typeface="+mj-lt"/>
              <a:buAutoNum type="arabicPeriod"/>
            </a:pPr>
            <a:r>
              <a:rPr lang="nl-NL">
                <a:latin typeface="Arial Narrow" panose="020B0606020202030204" pitchFamily="34" charset="0"/>
              </a:rPr>
              <a:t>Het visualisatiemiddel moet de gebruiker van een commandopost inzicht geven in zijn/haar nieuwe werkplek;</a:t>
            </a:r>
          </a:p>
          <a:p>
            <a:pPr marL="342900" indent="-342900">
              <a:buFont typeface="+mj-lt"/>
              <a:buAutoNum type="arabicPeriod"/>
            </a:pPr>
            <a:r>
              <a:rPr lang="nl-NL">
                <a:latin typeface="Arial Narrow" panose="020B0606020202030204" pitchFamily="34" charset="0"/>
              </a:rPr>
              <a:t>Het visualisatiemiddel moet lokaal kunnen opereren;</a:t>
            </a:r>
          </a:p>
          <a:p>
            <a:pPr marL="342900" indent="-342900">
              <a:buFont typeface="+mj-lt"/>
              <a:buAutoNum type="arabicPeriod"/>
            </a:pPr>
            <a:r>
              <a:rPr lang="nl-NL">
                <a:latin typeface="Arial Narrow" panose="020B0606020202030204" pitchFamily="34" charset="0"/>
              </a:rPr>
              <a:t>De componenten van een commandopost op brigadeniveau moeten herkenbaar worden gevisualiseerd. De componenten zijn gespecificeerd in toelichting dia;</a:t>
            </a:r>
          </a:p>
          <a:p>
            <a:pPr marL="342900" indent="-342900">
              <a:buFont typeface="+mj-lt"/>
              <a:buAutoNum type="arabicPeriod"/>
            </a:pPr>
            <a:r>
              <a:rPr lang="nl-NL">
                <a:latin typeface="Arial Narrow" panose="020B0606020202030204" pitchFamily="34" charset="0"/>
              </a:rPr>
              <a:t>Het visualisatiemiddel moet dienen ter ondersteuning van de opbouw van een commandopost en is niet leidend;</a:t>
            </a:r>
          </a:p>
          <a:p>
            <a:pPr marL="342900" indent="-342900">
              <a:buFont typeface="+mj-lt"/>
              <a:buAutoNum type="arabicPeriod"/>
            </a:pPr>
            <a:r>
              <a:rPr lang="nl-NL">
                <a:latin typeface="Arial Narrow" panose="020B0606020202030204" pitchFamily="34" charset="0"/>
              </a:rPr>
              <a:t>Het visualisatiemiddel moet gemakkelijk te begrijpen zijn voor de gebruiker, dit betekent dat er in feiten plug &amp; </a:t>
            </a:r>
            <a:r>
              <a:rPr lang="nl-NL" err="1">
                <a:latin typeface="Arial Narrow" panose="020B0606020202030204" pitchFamily="34" charset="0"/>
              </a:rPr>
              <a:t>play</a:t>
            </a:r>
            <a:r>
              <a:rPr lang="nl-NL">
                <a:latin typeface="Arial Narrow" panose="020B0606020202030204" pitchFamily="34" charset="0"/>
              </a:rPr>
              <a:t> moet kunnen worden gewerkt;</a:t>
            </a:r>
          </a:p>
          <a:p>
            <a:pPr marL="342900" indent="-342900">
              <a:buFont typeface="+mj-lt"/>
              <a:buAutoNum type="arabicPeriod"/>
            </a:pPr>
            <a:r>
              <a:rPr lang="nl-NL">
                <a:latin typeface="Arial Narrow" panose="020B0606020202030204" pitchFamily="34" charset="0"/>
              </a:rPr>
              <a:t>Het visualisatiemiddel moet beschikken over functionaliteiten om instructiekaarten weer te geven, deze moeten instructies omvatten om het visualisatiemiddel correct te bedienen;</a:t>
            </a:r>
          </a:p>
          <a:p>
            <a:pPr marL="342900" indent="-342900">
              <a:buFont typeface="+mj-lt"/>
              <a:buAutoNum type="arabicPeriod"/>
            </a:pPr>
            <a:r>
              <a:rPr lang="nl-NL">
                <a:latin typeface="Arial Narrow" panose="020B0606020202030204" pitchFamily="34" charset="0"/>
              </a:rPr>
              <a:t>Het visualisatiemiddel moet gemakkelijk te vervoeren zijn in een auto;</a:t>
            </a:r>
          </a:p>
          <a:p>
            <a:pPr marL="342900" indent="-342900">
              <a:buFont typeface="+mj-lt"/>
              <a:buAutoNum type="arabicPeriod"/>
            </a:pPr>
            <a:r>
              <a:rPr lang="nl-NL">
                <a:latin typeface="Arial Narrow" panose="020B0606020202030204" pitchFamily="34" charset="0"/>
              </a:rPr>
              <a:t>Het visualisatiemiddel moet afgeschermd worden en uitsluitend te bereiken zijn door defensiepersoneel. De beveiliging hiervan moeten volgens standaarden worden uitgevoerd;</a:t>
            </a:r>
          </a:p>
          <a:p>
            <a:pPr marL="342900" indent="-342900">
              <a:buFont typeface="+mj-lt"/>
              <a:buAutoNum type="arabicPeriod"/>
            </a:pPr>
            <a:r>
              <a:rPr lang="nl-NL">
                <a:latin typeface="Arial Narrow" panose="020B0606020202030204" pitchFamily="34" charset="0"/>
              </a:rPr>
              <a:t>Het visualisatiemiddel moet flexibel inzetbaar;</a:t>
            </a:r>
          </a:p>
          <a:p>
            <a:pPr marL="342900" indent="-342900">
              <a:buFont typeface="+mj-lt"/>
              <a:buAutoNum type="arabicPeriod"/>
            </a:pPr>
            <a:r>
              <a:rPr lang="nl-NL">
                <a:latin typeface="Arial Narrow" panose="020B0606020202030204" pitchFamily="34" charset="0"/>
              </a:rPr>
              <a:t>Het visualisatiemiddel moet over een aantal planningsfunctionaliteiten beschikken en deze ondersteunen:</a:t>
            </a:r>
          </a:p>
          <a:p>
            <a:pPr marL="800100" lvl="1" indent="-342900">
              <a:buFont typeface="+mj-lt"/>
              <a:buAutoNum type="arabicPeriod"/>
            </a:pPr>
            <a:r>
              <a:rPr lang="nl-NL">
                <a:latin typeface="Arial Narrow" panose="020B0606020202030204" pitchFamily="34" charset="0"/>
              </a:rPr>
              <a:t>Locatiekeuze van commandopost;</a:t>
            </a:r>
          </a:p>
          <a:p>
            <a:pPr marL="800100" lvl="1" indent="-342900">
              <a:buFont typeface="+mj-lt"/>
              <a:buAutoNum type="arabicPeriod"/>
            </a:pPr>
            <a:r>
              <a:rPr lang="nl-NL">
                <a:latin typeface="Arial Narrow" panose="020B0606020202030204" pitchFamily="34" charset="0"/>
              </a:rPr>
              <a:t>Kabelplanning van een commandopost;</a:t>
            </a:r>
          </a:p>
          <a:p>
            <a:pPr marL="800100" lvl="1" indent="-342900">
              <a:buFont typeface="+mj-lt"/>
              <a:buAutoNum type="arabicPeriod"/>
            </a:pPr>
            <a:r>
              <a:rPr lang="nl-NL">
                <a:latin typeface="Arial Narrow" panose="020B0606020202030204" pitchFamily="34" charset="0"/>
              </a:rPr>
              <a:t>Commandopost indelingsplanning.</a:t>
            </a:r>
          </a:p>
          <a:p>
            <a:pPr lvl="1"/>
            <a:endParaRPr lang="nl-NL">
              <a:latin typeface="Arial Narrow" panose="020B0606020202030204" pitchFamily="34" charset="0"/>
            </a:endParaRPr>
          </a:p>
          <a:p>
            <a:pPr lvl="1"/>
            <a:endParaRPr lang="nl-NL"/>
          </a:p>
          <a:p>
            <a:pPr marL="800100" lvl="1" indent="-342900">
              <a:buFont typeface="+mj-lt"/>
              <a:buAutoNum type="arabicPeriod"/>
            </a:pPr>
            <a:endParaRPr lang="nl-NL"/>
          </a:p>
        </p:txBody>
      </p:sp>
    </p:spTree>
    <p:extLst>
      <p:ext uri="{BB962C8B-B14F-4D97-AF65-F5344CB8AC3E}">
        <p14:creationId xmlns:p14="http://schemas.microsoft.com/office/powerpoint/2010/main" val="412610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5"/>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6"/>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1251751"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5. Analyze</a:t>
            </a:r>
          </a:p>
        </p:txBody>
      </p:sp>
      <p:sp>
        <p:nvSpPr>
          <p:cNvPr id="11" name="Rechthoek 10">
            <a:extLst>
              <a:ext uri="{FF2B5EF4-FFF2-40B4-BE49-F238E27FC236}">
                <a16:creationId xmlns:a16="http://schemas.microsoft.com/office/drawing/2014/main" id="{7A74BBA0-4DF7-47AC-9E54-C25879022FAF}"/>
              </a:ext>
            </a:extLst>
          </p:cNvPr>
          <p:cNvSpPr/>
          <p:nvPr/>
        </p:nvSpPr>
        <p:spPr>
          <a:xfrm>
            <a:off x="0" y="6746042"/>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a:extLst>
              <a:ext uri="{FF2B5EF4-FFF2-40B4-BE49-F238E27FC236}">
                <a16:creationId xmlns:a16="http://schemas.microsoft.com/office/drawing/2014/main" id="{BA9B35E8-BFB4-5ED8-0CA8-B609FB7A0AF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469" b="88827" l="1369" r="96699">
                        <a14:foregroundMark x1="9179" y1="21788" x2="14010" y2="30726"/>
                        <a14:foregroundMark x1="14010" y1="30726" x2="15781" y2="60335"/>
                        <a14:foregroundMark x1="15781" y1="60335" x2="10548" y2="72067"/>
                        <a14:foregroundMark x1="10548" y1="72067" x2="9420" y2="72067"/>
                        <a14:foregroundMark x1="6361" y1="24022" x2="6200" y2="64246"/>
                        <a14:foregroundMark x1="5556" y1="79888" x2="11192" y2="78212"/>
                        <a14:foregroundMark x1="11192" y1="78212" x2="17713" y2="58101"/>
                        <a14:foregroundMark x1="17713" y1="58101" x2="13124" y2="30168"/>
                        <a14:foregroundMark x1="13124" y1="30168" x2="6280" y2="13408"/>
                        <a14:foregroundMark x1="12077" y1="19553" x2="17391" y2="36872"/>
                        <a14:foregroundMark x1="17391" y1="36872" x2="17552" y2="39106"/>
                        <a14:foregroundMark x1="18841" y1="61453" x2="17955" y2="29609"/>
                        <a14:foregroundMark x1="5233" y1="21788" x2="2979" y2="14525"/>
                        <a14:foregroundMark x1="1369" y1="5028" x2="1369" y2="5028"/>
                        <a14:foregroundMark x1="25443" y1="22346" x2="30998" y2="24581"/>
                        <a14:foregroundMark x1="30998" y1="24581" x2="36312" y2="50838"/>
                        <a14:foregroundMark x1="36312" y1="50838" x2="32850" y2="74302"/>
                        <a14:foregroundMark x1="32850" y1="74302" x2="29147" y2="73743"/>
                        <a14:foregroundMark x1="26973" y1="73743" x2="33253" y2="70391"/>
                        <a14:foregroundMark x1="33253" y1="70391" x2="37520" y2="50838"/>
                        <a14:foregroundMark x1="37520" y1="50838" x2="34058" y2="26816"/>
                        <a14:foregroundMark x1="34058" y1="26816" x2="32367" y2="25140"/>
                        <a14:foregroundMark x1="31159" y1="20670" x2="38084" y2="44693"/>
                        <a14:foregroundMark x1="38084" y1="44693" x2="37279" y2="73743"/>
                        <a14:foregroundMark x1="37279" y1="73743" x2="27778" y2="83240"/>
                        <a14:foregroundMark x1="27778" y1="83240" x2="24477" y2="22346"/>
                        <a14:foregroundMark x1="24879" y1="21229" x2="21256" y2="13966"/>
                        <a14:foregroundMark x1="30837" y1="51955" x2="28502" y2="64804"/>
                        <a14:foregroundMark x1="14171" y1="43575" x2="10306" y2="53631"/>
                        <a14:foregroundMark x1="45008" y1="29609" x2="49275" y2="30726"/>
                        <a14:foregroundMark x1="49275" y1="30726" x2="54187" y2="55866"/>
                        <a14:foregroundMark x1="54187" y1="55866" x2="50483" y2="78771"/>
                        <a14:foregroundMark x1="50483" y1="78771" x2="47826" y2="81006"/>
                        <a14:foregroundMark x1="54992" y1="60894" x2="49839" y2="21229"/>
                        <a14:foregroundMark x1="54831" y1="74860" x2="46377" y2="75419"/>
                        <a14:foregroundMark x1="43317" y1="85475" x2="42915" y2="26816"/>
                        <a14:foregroundMark x1="51610" y1="24022" x2="57488" y2="60894"/>
                        <a14:foregroundMark x1="57488" y1="60894" x2="57488" y2="64246"/>
                        <a14:foregroundMark x1="64734" y1="29050" x2="70129" y2="34637"/>
                        <a14:foregroundMark x1="70129" y1="34637" x2="75523" y2="69832"/>
                        <a14:foregroundMark x1="75523" y1="69832" x2="68760" y2="82123"/>
                        <a14:foregroundMark x1="68760" y1="82123" x2="66747" y2="80447"/>
                        <a14:foregroundMark x1="63849" y1="78212" x2="63285" y2="26257"/>
                        <a14:foregroundMark x1="74074" y1="36872" x2="68921" y2="24022"/>
                        <a14:foregroundMark x1="83333" y1="18994" x2="87440" y2="20670"/>
                        <a14:foregroundMark x1="87440" y1="20670" x2="93076" y2="47486"/>
                        <a14:foregroundMark x1="93076" y1="47486" x2="90741" y2="79888"/>
                        <a14:foregroundMark x1="90741" y1="79888" x2="86715" y2="80447"/>
                        <a14:foregroundMark x1="86715" y1="80447" x2="86554" y2="80447"/>
                        <a14:foregroundMark x1="85668" y1="73743" x2="90338" y2="52514"/>
                        <a14:foregroundMark x1="90338" y1="52514" x2="90338" y2="50279"/>
                        <a14:foregroundMark x1="94122" y1="44134" x2="91465" y2="78771"/>
                        <a14:foregroundMark x1="91465" y1="78771" x2="91465" y2="78771"/>
                        <a14:foregroundMark x1="96699" y1="56425" x2="94364" y2="26816"/>
                        <a14:foregroundMark x1="55314" y1="4469" x2="55314" y2="4469"/>
                      </a14:backgroundRemoval>
                    </a14:imgEffect>
                  </a14:imgLayer>
                </a14:imgProps>
              </a:ext>
            </a:extLst>
          </a:blip>
          <a:stretch>
            <a:fillRect/>
          </a:stretch>
        </p:blipFill>
        <p:spPr>
          <a:xfrm>
            <a:off x="7682204" y="121190"/>
            <a:ext cx="4403133" cy="634590"/>
          </a:xfrm>
          <a:prstGeom prst="rect">
            <a:avLst/>
          </a:prstGeom>
        </p:spPr>
      </p:pic>
      <p:sp>
        <p:nvSpPr>
          <p:cNvPr id="2" name="Tekstvak 1">
            <a:extLst>
              <a:ext uri="{FF2B5EF4-FFF2-40B4-BE49-F238E27FC236}">
                <a16:creationId xmlns:a16="http://schemas.microsoft.com/office/drawing/2014/main" id="{BBCD164D-A41E-D5A6-CF1E-311ED714F06A}"/>
              </a:ext>
            </a:extLst>
          </p:cNvPr>
          <p:cNvSpPr txBox="1"/>
          <p:nvPr/>
        </p:nvSpPr>
        <p:spPr>
          <a:xfrm>
            <a:off x="4519720" y="970790"/>
            <a:ext cx="3152560" cy="523220"/>
          </a:xfrm>
          <a:prstGeom prst="rect">
            <a:avLst/>
          </a:prstGeom>
          <a:noFill/>
          <a:ln>
            <a:solidFill>
              <a:schemeClr val="accent6">
                <a:lumMod val="50000"/>
              </a:schemeClr>
            </a:solidFill>
          </a:ln>
        </p:spPr>
        <p:txBody>
          <a:bodyPr wrap="square" rtlCol="0">
            <a:spAutoFit/>
          </a:bodyPr>
          <a:lstStyle/>
          <a:p>
            <a:pPr algn="ctr"/>
            <a:r>
              <a:rPr lang="nl-NL" sz="2800">
                <a:latin typeface="Arial Narrow" panose="020B0606020202030204" pitchFamily="34" charset="0"/>
              </a:rPr>
              <a:t>Virtual </a:t>
            </a:r>
            <a:r>
              <a:rPr lang="nl-NL" sz="2800" err="1">
                <a:latin typeface="Arial Narrow" panose="020B0606020202030204" pitchFamily="34" charset="0"/>
              </a:rPr>
              <a:t>reality</a:t>
            </a:r>
            <a:r>
              <a:rPr lang="nl-NL" sz="2800">
                <a:latin typeface="Arial Narrow" panose="020B0606020202030204" pitchFamily="34" charset="0"/>
              </a:rPr>
              <a:t> (VR) </a:t>
            </a:r>
          </a:p>
        </p:txBody>
      </p:sp>
      <p:sp>
        <p:nvSpPr>
          <p:cNvPr id="10" name="Kruis 9">
            <a:extLst>
              <a:ext uri="{FF2B5EF4-FFF2-40B4-BE49-F238E27FC236}">
                <a16:creationId xmlns:a16="http://schemas.microsoft.com/office/drawing/2014/main" id="{39EE554F-3C26-67FB-A017-787A2ED9FF72}"/>
              </a:ext>
            </a:extLst>
          </p:cNvPr>
          <p:cNvSpPr/>
          <p:nvPr/>
        </p:nvSpPr>
        <p:spPr>
          <a:xfrm>
            <a:off x="1251751" y="1901893"/>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Stroomdiagram: Proces 11">
            <a:extLst>
              <a:ext uri="{FF2B5EF4-FFF2-40B4-BE49-F238E27FC236}">
                <a16:creationId xmlns:a16="http://schemas.microsoft.com/office/drawing/2014/main" id="{41294F1F-44EA-33F7-BB54-4166618AF150}"/>
              </a:ext>
            </a:extLst>
          </p:cNvPr>
          <p:cNvSpPr/>
          <p:nvPr/>
        </p:nvSpPr>
        <p:spPr>
          <a:xfrm>
            <a:off x="7288699" y="2192796"/>
            <a:ext cx="249752"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a:extLst>
              <a:ext uri="{FF2B5EF4-FFF2-40B4-BE49-F238E27FC236}">
                <a16:creationId xmlns:a16="http://schemas.microsoft.com/office/drawing/2014/main" id="{C4FEAE45-1B80-4D8D-5433-810561205450}"/>
              </a:ext>
            </a:extLst>
          </p:cNvPr>
          <p:cNvSpPr txBox="1"/>
          <p:nvPr/>
        </p:nvSpPr>
        <p:spPr>
          <a:xfrm>
            <a:off x="1708718" y="1875259"/>
            <a:ext cx="3589278" cy="2862322"/>
          </a:xfrm>
          <a:prstGeom prst="rect">
            <a:avLst/>
          </a:prstGeom>
          <a:noFill/>
        </p:spPr>
        <p:txBody>
          <a:bodyPr wrap="square" lIns="91440" tIns="45720" rIns="91440" bIns="45720" rtlCol="0" anchor="t">
            <a:spAutoFit/>
          </a:bodyPr>
          <a:lstStyle/>
          <a:p>
            <a:r>
              <a:rPr lang="nl-NL">
                <a:latin typeface="Arial Narrow"/>
              </a:rPr>
              <a:t>Hardware ter beschikking</a:t>
            </a:r>
          </a:p>
          <a:p>
            <a:endParaRPr lang="nl-NL">
              <a:latin typeface="Arial Narrow" panose="020B0606020202030204" pitchFamily="34" charset="0"/>
            </a:endParaRPr>
          </a:p>
          <a:p>
            <a:r>
              <a:rPr lang="nl-NL">
                <a:latin typeface="Arial Narrow"/>
              </a:rPr>
              <a:t>Veel gebruikte techniek en veel doorontwikkeling mogelijk</a:t>
            </a:r>
          </a:p>
          <a:p>
            <a:endParaRPr lang="nl-NL">
              <a:latin typeface="Arial Narrow" panose="020B0606020202030204" pitchFamily="34" charset="0"/>
            </a:endParaRPr>
          </a:p>
          <a:p>
            <a:r>
              <a:rPr lang="nl-NL">
                <a:latin typeface="Arial Narrow"/>
              </a:rPr>
              <a:t>Wordt al toegepast als middel voor inzichtelijkheid</a:t>
            </a:r>
          </a:p>
          <a:p>
            <a:endParaRPr lang="nl-NL">
              <a:latin typeface="Arial Narrow" panose="020B0606020202030204" pitchFamily="34" charset="0"/>
            </a:endParaRPr>
          </a:p>
          <a:p>
            <a:r>
              <a:rPr lang="nl-NL">
                <a:latin typeface="Arial Narrow"/>
              </a:rPr>
              <a:t>Veel bestaande toepasbare software, voornaamst: VBS4</a:t>
            </a:r>
          </a:p>
        </p:txBody>
      </p:sp>
      <p:sp>
        <p:nvSpPr>
          <p:cNvPr id="13" name="Tekstvak 12">
            <a:extLst>
              <a:ext uri="{FF2B5EF4-FFF2-40B4-BE49-F238E27FC236}">
                <a16:creationId xmlns:a16="http://schemas.microsoft.com/office/drawing/2014/main" id="{5648B4C2-3C2E-C3CB-21A9-8EF46BD0BD1C}"/>
              </a:ext>
            </a:extLst>
          </p:cNvPr>
          <p:cNvSpPr txBox="1"/>
          <p:nvPr/>
        </p:nvSpPr>
        <p:spPr>
          <a:xfrm>
            <a:off x="7682204" y="1875259"/>
            <a:ext cx="3891339" cy="2031325"/>
          </a:xfrm>
          <a:prstGeom prst="rect">
            <a:avLst/>
          </a:prstGeom>
          <a:noFill/>
        </p:spPr>
        <p:txBody>
          <a:bodyPr wrap="square" lIns="91440" tIns="45720" rIns="91440" bIns="45720" rtlCol="0" anchor="t">
            <a:spAutoFit/>
          </a:bodyPr>
          <a:lstStyle/>
          <a:p>
            <a:r>
              <a:rPr lang="nl-NL">
                <a:latin typeface="Arial Narrow"/>
              </a:rPr>
              <a:t>Veel tijd nodig voor ontwikkeling (programmeren)</a:t>
            </a:r>
            <a:endParaRPr lang="nl-NL">
              <a:latin typeface="Arial Narrow" panose="020B0606020202030204" pitchFamily="34" charset="0"/>
            </a:endParaRPr>
          </a:p>
          <a:p>
            <a:endParaRPr lang="nl-NL">
              <a:latin typeface="Arial Narrow" panose="020B0606020202030204" pitchFamily="34" charset="0"/>
            </a:endParaRPr>
          </a:p>
          <a:p>
            <a:r>
              <a:rPr lang="nl-NL">
                <a:latin typeface="Arial Narrow"/>
              </a:rPr>
              <a:t>Tussentijdse modellering is tijd consumerend door schaarste aan kennis.</a:t>
            </a:r>
          </a:p>
          <a:p>
            <a:endParaRPr lang="nl-NL">
              <a:latin typeface="Arial Narrow" panose="020B0606020202030204" pitchFamily="34" charset="0"/>
            </a:endParaRPr>
          </a:p>
          <a:p>
            <a:endParaRPr lang="nl-NL">
              <a:latin typeface="Arial Narrow"/>
            </a:endParaRPr>
          </a:p>
        </p:txBody>
      </p:sp>
      <p:sp>
        <p:nvSpPr>
          <p:cNvPr id="17" name="Kruis 16">
            <a:extLst>
              <a:ext uri="{FF2B5EF4-FFF2-40B4-BE49-F238E27FC236}">
                <a16:creationId xmlns:a16="http://schemas.microsoft.com/office/drawing/2014/main" id="{BBDDA0EE-02A3-D0D9-7B26-4F08A3EB635F}"/>
              </a:ext>
            </a:extLst>
          </p:cNvPr>
          <p:cNvSpPr/>
          <p:nvPr/>
        </p:nvSpPr>
        <p:spPr>
          <a:xfrm>
            <a:off x="1251751" y="2639434"/>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Kruis 19">
            <a:extLst>
              <a:ext uri="{FF2B5EF4-FFF2-40B4-BE49-F238E27FC236}">
                <a16:creationId xmlns:a16="http://schemas.microsoft.com/office/drawing/2014/main" id="{98F810B7-8484-5CFD-8D14-D8482B1AA4F9}"/>
              </a:ext>
            </a:extLst>
          </p:cNvPr>
          <p:cNvSpPr/>
          <p:nvPr/>
        </p:nvSpPr>
        <p:spPr>
          <a:xfrm>
            <a:off x="1251751" y="3357424"/>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Kruis 20">
            <a:extLst>
              <a:ext uri="{FF2B5EF4-FFF2-40B4-BE49-F238E27FC236}">
                <a16:creationId xmlns:a16="http://schemas.microsoft.com/office/drawing/2014/main" id="{7A7DF4F4-1504-52D3-6519-394498EBEB53}"/>
              </a:ext>
            </a:extLst>
          </p:cNvPr>
          <p:cNvSpPr/>
          <p:nvPr/>
        </p:nvSpPr>
        <p:spPr>
          <a:xfrm>
            <a:off x="1251751" y="4138919"/>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Stroomdiagram: Proces 22">
            <a:extLst>
              <a:ext uri="{FF2B5EF4-FFF2-40B4-BE49-F238E27FC236}">
                <a16:creationId xmlns:a16="http://schemas.microsoft.com/office/drawing/2014/main" id="{49E5690C-4AF9-86C6-BF61-AAD1F6142A8D}"/>
              </a:ext>
            </a:extLst>
          </p:cNvPr>
          <p:cNvSpPr/>
          <p:nvPr/>
        </p:nvSpPr>
        <p:spPr>
          <a:xfrm>
            <a:off x="7288699" y="2953641"/>
            <a:ext cx="249752"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def-kl-20210326-id18dpwl0-bron">
            <a:hlinkClick r:id="" action="ppaction://media"/>
            <a:extLst>
              <a:ext uri="{FF2B5EF4-FFF2-40B4-BE49-F238E27FC236}">
                <a16:creationId xmlns:a16="http://schemas.microsoft.com/office/drawing/2014/main" id="{60DF483C-4549-0540-5C93-E23E55B3771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244715" y="3593261"/>
            <a:ext cx="4801760" cy="2700990"/>
          </a:xfrm>
          <a:prstGeom prst="rect">
            <a:avLst/>
          </a:prstGeom>
        </p:spPr>
      </p:pic>
    </p:spTree>
    <p:extLst>
      <p:ext uri="{BB962C8B-B14F-4D97-AF65-F5344CB8AC3E}">
        <p14:creationId xmlns:p14="http://schemas.microsoft.com/office/powerpoint/2010/main" val="428438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75"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1251751"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5. Analyze</a:t>
            </a:r>
          </a:p>
        </p:txBody>
      </p:sp>
      <p:sp>
        <p:nvSpPr>
          <p:cNvPr id="11" name="Rechthoek 10">
            <a:extLst>
              <a:ext uri="{FF2B5EF4-FFF2-40B4-BE49-F238E27FC236}">
                <a16:creationId xmlns:a16="http://schemas.microsoft.com/office/drawing/2014/main" id="{7A74BBA0-4DF7-47AC-9E54-C25879022FAF}"/>
              </a:ext>
            </a:extLst>
          </p:cNvPr>
          <p:cNvSpPr/>
          <p:nvPr/>
        </p:nvSpPr>
        <p:spPr>
          <a:xfrm>
            <a:off x="-5019" y="6736810"/>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a:extLst>
              <a:ext uri="{FF2B5EF4-FFF2-40B4-BE49-F238E27FC236}">
                <a16:creationId xmlns:a16="http://schemas.microsoft.com/office/drawing/2014/main" id="{BA9B35E8-BFB4-5ED8-0CA8-B609FB7A0AF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69" b="88827" l="1369" r="96699">
                        <a14:foregroundMark x1="9179" y1="21788" x2="14010" y2="30726"/>
                        <a14:foregroundMark x1="14010" y1="30726" x2="15781" y2="60335"/>
                        <a14:foregroundMark x1="15781" y1="60335" x2="10548" y2="72067"/>
                        <a14:foregroundMark x1="10548" y1="72067" x2="9420" y2="72067"/>
                        <a14:foregroundMark x1="6361" y1="24022" x2="6200" y2="64246"/>
                        <a14:foregroundMark x1="5556" y1="79888" x2="11192" y2="78212"/>
                        <a14:foregroundMark x1="11192" y1="78212" x2="17713" y2="58101"/>
                        <a14:foregroundMark x1="17713" y1="58101" x2="13124" y2="30168"/>
                        <a14:foregroundMark x1="13124" y1="30168" x2="6280" y2="13408"/>
                        <a14:foregroundMark x1="12077" y1="19553" x2="17391" y2="36872"/>
                        <a14:foregroundMark x1="17391" y1="36872" x2="17552" y2="39106"/>
                        <a14:foregroundMark x1="18841" y1="61453" x2="17955" y2="29609"/>
                        <a14:foregroundMark x1="5233" y1="21788" x2="2979" y2="14525"/>
                        <a14:foregroundMark x1="1369" y1="5028" x2="1369" y2="5028"/>
                        <a14:foregroundMark x1="25443" y1="22346" x2="30998" y2="24581"/>
                        <a14:foregroundMark x1="30998" y1="24581" x2="36312" y2="50838"/>
                        <a14:foregroundMark x1="36312" y1="50838" x2="32850" y2="74302"/>
                        <a14:foregroundMark x1="32850" y1="74302" x2="29147" y2="73743"/>
                        <a14:foregroundMark x1="26973" y1="73743" x2="33253" y2="70391"/>
                        <a14:foregroundMark x1="33253" y1="70391" x2="37520" y2="50838"/>
                        <a14:foregroundMark x1="37520" y1="50838" x2="34058" y2="26816"/>
                        <a14:foregroundMark x1="34058" y1="26816" x2="32367" y2="25140"/>
                        <a14:foregroundMark x1="31159" y1="20670" x2="38084" y2="44693"/>
                        <a14:foregroundMark x1="38084" y1="44693" x2="37279" y2="73743"/>
                        <a14:foregroundMark x1="37279" y1="73743" x2="27778" y2="83240"/>
                        <a14:foregroundMark x1="27778" y1="83240" x2="24477" y2="22346"/>
                        <a14:foregroundMark x1="24879" y1="21229" x2="21256" y2="13966"/>
                        <a14:foregroundMark x1="30837" y1="51955" x2="28502" y2="64804"/>
                        <a14:foregroundMark x1="14171" y1="43575" x2="10306" y2="53631"/>
                        <a14:foregroundMark x1="45008" y1="29609" x2="49275" y2="30726"/>
                        <a14:foregroundMark x1="49275" y1="30726" x2="54187" y2="55866"/>
                        <a14:foregroundMark x1="54187" y1="55866" x2="50483" y2="78771"/>
                        <a14:foregroundMark x1="50483" y1="78771" x2="47826" y2="81006"/>
                        <a14:foregroundMark x1="54992" y1="60894" x2="49839" y2="21229"/>
                        <a14:foregroundMark x1="54831" y1="74860" x2="46377" y2="75419"/>
                        <a14:foregroundMark x1="43317" y1="85475" x2="42915" y2="26816"/>
                        <a14:foregroundMark x1="51610" y1="24022" x2="57488" y2="60894"/>
                        <a14:foregroundMark x1="57488" y1="60894" x2="57488" y2="64246"/>
                        <a14:foregroundMark x1="64734" y1="29050" x2="70129" y2="34637"/>
                        <a14:foregroundMark x1="70129" y1="34637" x2="75523" y2="69832"/>
                        <a14:foregroundMark x1="75523" y1="69832" x2="68760" y2="82123"/>
                        <a14:foregroundMark x1="68760" y1="82123" x2="66747" y2="80447"/>
                        <a14:foregroundMark x1="63849" y1="78212" x2="63285" y2="26257"/>
                        <a14:foregroundMark x1="74074" y1="36872" x2="68921" y2="24022"/>
                        <a14:foregroundMark x1="83333" y1="18994" x2="87440" y2="20670"/>
                        <a14:foregroundMark x1="87440" y1="20670" x2="93076" y2="47486"/>
                        <a14:foregroundMark x1="93076" y1="47486" x2="90741" y2="79888"/>
                        <a14:foregroundMark x1="90741" y1="79888" x2="86715" y2="80447"/>
                        <a14:foregroundMark x1="86715" y1="80447" x2="86554" y2="80447"/>
                        <a14:foregroundMark x1="85668" y1="73743" x2="90338" y2="52514"/>
                        <a14:foregroundMark x1="90338" y1="52514" x2="90338" y2="50279"/>
                        <a14:foregroundMark x1="94122" y1="44134" x2="91465" y2="78771"/>
                        <a14:foregroundMark x1="91465" y1="78771" x2="91465" y2="78771"/>
                        <a14:foregroundMark x1="96699" y1="56425" x2="94364" y2="26816"/>
                        <a14:foregroundMark x1="55314" y1="4469" x2="55314" y2="4469"/>
                      </a14:backgroundRemoval>
                    </a14:imgEffect>
                  </a14:imgLayer>
                </a14:imgProps>
              </a:ext>
            </a:extLst>
          </a:blip>
          <a:stretch>
            <a:fillRect/>
          </a:stretch>
        </p:blipFill>
        <p:spPr>
          <a:xfrm>
            <a:off x="7682204" y="121190"/>
            <a:ext cx="4403133" cy="634590"/>
          </a:xfrm>
          <a:prstGeom prst="rect">
            <a:avLst/>
          </a:prstGeom>
        </p:spPr>
      </p:pic>
      <p:sp>
        <p:nvSpPr>
          <p:cNvPr id="2" name="Tekstvak 1">
            <a:extLst>
              <a:ext uri="{FF2B5EF4-FFF2-40B4-BE49-F238E27FC236}">
                <a16:creationId xmlns:a16="http://schemas.microsoft.com/office/drawing/2014/main" id="{BBCD164D-A41E-D5A6-CF1E-311ED714F06A}"/>
              </a:ext>
            </a:extLst>
          </p:cNvPr>
          <p:cNvSpPr txBox="1"/>
          <p:nvPr/>
        </p:nvSpPr>
        <p:spPr>
          <a:xfrm>
            <a:off x="4403992" y="1004481"/>
            <a:ext cx="3373978" cy="523220"/>
          </a:xfrm>
          <a:prstGeom prst="rect">
            <a:avLst/>
          </a:prstGeom>
          <a:noFill/>
          <a:ln>
            <a:solidFill>
              <a:schemeClr val="accent6">
                <a:lumMod val="50000"/>
              </a:schemeClr>
            </a:solidFill>
          </a:ln>
        </p:spPr>
        <p:txBody>
          <a:bodyPr wrap="square" rtlCol="0">
            <a:spAutoFit/>
          </a:bodyPr>
          <a:lstStyle/>
          <a:p>
            <a:pPr algn="ctr"/>
            <a:r>
              <a:rPr lang="nl-NL" sz="2800" err="1">
                <a:latin typeface="Arial Narrow" panose="020B0606020202030204" pitchFamily="34" charset="0"/>
              </a:rPr>
              <a:t>Augmented</a:t>
            </a:r>
            <a:r>
              <a:rPr lang="nl-NL" sz="2800">
                <a:latin typeface="Arial Narrow" panose="020B0606020202030204" pitchFamily="34" charset="0"/>
              </a:rPr>
              <a:t> </a:t>
            </a:r>
            <a:r>
              <a:rPr lang="nl-NL" sz="2800" err="1">
                <a:latin typeface="Arial Narrow" panose="020B0606020202030204" pitchFamily="34" charset="0"/>
              </a:rPr>
              <a:t>reality</a:t>
            </a:r>
            <a:r>
              <a:rPr lang="nl-NL" sz="2800">
                <a:latin typeface="Arial Narrow" panose="020B0606020202030204" pitchFamily="34" charset="0"/>
              </a:rPr>
              <a:t> (AR) </a:t>
            </a:r>
          </a:p>
        </p:txBody>
      </p:sp>
      <p:sp>
        <p:nvSpPr>
          <p:cNvPr id="3" name="Kruis 2">
            <a:extLst>
              <a:ext uri="{FF2B5EF4-FFF2-40B4-BE49-F238E27FC236}">
                <a16:creationId xmlns:a16="http://schemas.microsoft.com/office/drawing/2014/main" id="{9D1C0308-FB8B-9B50-A0C0-ABA7FBFDADC1}"/>
              </a:ext>
            </a:extLst>
          </p:cNvPr>
          <p:cNvSpPr/>
          <p:nvPr/>
        </p:nvSpPr>
        <p:spPr>
          <a:xfrm>
            <a:off x="1845376" y="1969159"/>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Stroomdiagram: Proces 8">
            <a:extLst>
              <a:ext uri="{FF2B5EF4-FFF2-40B4-BE49-F238E27FC236}">
                <a16:creationId xmlns:a16="http://schemas.microsoft.com/office/drawing/2014/main" id="{32787E99-C2BA-5EB3-9CAA-8525D603EEC4}"/>
              </a:ext>
            </a:extLst>
          </p:cNvPr>
          <p:cNvSpPr/>
          <p:nvPr/>
        </p:nvSpPr>
        <p:spPr>
          <a:xfrm>
            <a:off x="6875123" y="2263447"/>
            <a:ext cx="220071"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DC5E2AA9-E38E-4FCC-7B73-1F7B2650D8E5}"/>
              </a:ext>
            </a:extLst>
          </p:cNvPr>
          <p:cNvSpPr txBox="1"/>
          <p:nvPr/>
        </p:nvSpPr>
        <p:spPr>
          <a:xfrm>
            <a:off x="2282991" y="1927812"/>
            <a:ext cx="3065165" cy="3139321"/>
          </a:xfrm>
          <a:prstGeom prst="rect">
            <a:avLst/>
          </a:prstGeom>
          <a:noFill/>
        </p:spPr>
        <p:txBody>
          <a:bodyPr wrap="square" rtlCol="0">
            <a:spAutoFit/>
          </a:bodyPr>
          <a:lstStyle/>
          <a:p>
            <a:r>
              <a:rPr lang="nl-NL">
                <a:latin typeface="Arial Narrow" panose="020B0606020202030204" pitchFamily="34" charset="0"/>
              </a:rPr>
              <a:t>Kan vrijwel in elke open plek worden ingezet</a:t>
            </a:r>
          </a:p>
          <a:p>
            <a:endParaRPr lang="nl-NL">
              <a:latin typeface="Arial Narrow" panose="020B0606020202030204" pitchFamily="34" charset="0"/>
            </a:endParaRPr>
          </a:p>
          <a:p>
            <a:r>
              <a:rPr lang="nl-NL">
                <a:latin typeface="Arial Narrow" panose="020B0606020202030204" pitchFamily="34" charset="0"/>
              </a:rPr>
              <a:t>Hardware is toegankelijk</a:t>
            </a:r>
          </a:p>
          <a:p>
            <a:endParaRPr lang="nl-NL">
              <a:latin typeface="Arial Narrow" panose="020B0606020202030204" pitchFamily="34" charset="0"/>
            </a:endParaRPr>
          </a:p>
          <a:p>
            <a:r>
              <a:rPr lang="nl-NL">
                <a:latin typeface="Arial Narrow" panose="020B0606020202030204" pitchFamily="34" charset="0"/>
              </a:rPr>
              <a:t>Kan zelf vanaf eigen telefoon en of tablet worden gebruikt</a:t>
            </a:r>
          </a:p>
          <a:p>
            <a:endParaRPr lang="nl-NL">
              <a:latin typeface="Arial Narrow" panose="020B0606020202030204" pitchFamily="34" charset="0"/>
            </a:endParaRPr>
          </a:p>
          <a:p>
            <a:r>
              <a:rPr lang="nl-NL">
                <a:latin typeface="Arial Narrow" panose="020B0606020202030204" pitchFamily="34" charset="0"/>
              </a:rPr>
              <a:t>Hoeft niet perse met een AR bril worden uitgevoerd</a:t>
            </a:r>
          </a:p>
          <a:p>
            <a:pPr marL="285750" indent="-285750">
              <a:buFont typeface="Arial" panose="020B0604020202020204" pitchFamily="34" charset="0"/>
              <a:buChar char="•"/>
            </a:pPr>
            <a:endParaRPr lang="nl-NL"/>
          </a:p>
        </p:txBody>
      </p:sp>
      <p:sp>
        <p:nvSpPr>
          <p:cNvPr id="12" name="Tekstvak 11">
            <a:extLst>
              <a:ext uri="{FF2B5EF4-FFF2-40B4-BE49-F238E27FC236}">
                <a16:creationId xmlns:a16="http://schemas.microsoft.com/office/drawing/2014/main" id="{397890AD-AFE5-33D9-9CB0-367268E532F1}"/>
              </a:ext>
            </a:extLst>
          </p:cNvPr>
          <p:cNvSpPr txBox="1"/>
          <p:nvPr/>
        </p:nvSpPr>
        <p:spPr>
          <a:xfrm>
            <a:off x="7346542" y="1969159"/>
            <a:ext cx="3581674" cy="1754326"/>
          </a:xfrm>
          <a:prstGeom prst="rect">
            <a:avLst/>
          </a:prstGeom>
          <a:noFill/>
        </p:spPr>
        <p:txBody>
          <a:bodyPr wrap="square" rtlCol="0">
            <a:spAutoFit/>
          </a:bodyPr>
          <a:lstStyle/>
          <a:p>
            <a:r>
              <a:rPr lang="nl-NL">
                <a:latin typeface="Arial Narrow" panose="020B0606020202030204" pitchFamily="34" charset="0"/>
              </a:rPr>
              <a:t>AR is niet te koppelen met elk type VR bril;</a:t>
            </a:r>
          </a:p>
          <a:p>
            <a:endParaRPr lang="nl-NL">
              <a:latin typeface="Arial Narrow" panose="020B0606020202030204" pitchFamily="34" charset="0"/>
            </a:endParaRPr>
          </a:p>
          <a:p>
            <a:r>
              <a:rPr lang="nl-NL">
                <a:latin typeface="Arial Narrow" panose="020B0606020202030204" pitchFamily="34" charset="0"/>
              </a:rPr>
              <a:t>De vertaal slag van gescande omgeving naar AR omgeving moet worden uitgevoerd door civiele software</a:t>
            </a:r>
          </a:p>
        </p:txBody>
      </p:sp>
      <p:sp>
        <p:nvSpPr>
          <p:cNvPr id="16" name="Kruis 15">
            <a:extLst>
              <a:ext uri="{FF2B5EF4-FFF2-40B4-BE49-F238E27FC236}">
                <a16:creationId xmlns:a16="http://schemas.microsoft.com/office/drawing/2014/main" id="{6CE49396-6D82-F48C-FC8F-0AC75E2F187F}"/>
              </a:ext>
            </a:extLst>
          </p:cNvPr>
          <p:cNvSpPr/>
          <p:nvPr/>
        </p:nvSpPr>
        <p:spPr>
          <a:xfrm>
            <a:off x="1840182" y="2809994"/>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Kruis 16">
            <a:extLst>
              <a:ext uri="{FF2B5EF4-FFF2-40B4-BE49-F238E27FC236}">
                <a16:creationId xmlns:a16="http://schemas.microsoft.com/office/drawing/2014/main" id="{9BCC35AF-F9EF-8530-E932-B1CDC84DD9E9}"/>
              </a:ext>
            </a:extLst>
          </p:cNvPr>
          <p:cNvSpPr/>
          <p:nvPr/>
        </p:nvSpPr>
        <p:spPr>
          <a:xfrm>
            <a:off x="1840182" y="3500023"/>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Stroomdiagram: Proces 17">
            <a:extLst>
              <a:ext uri="{FF2B5EF4-FFF2-40B4-BE49-F238E27FC236}">
                <a16:creationId xmlns:a16="http://schemas.microsoft.com/office/drawing/2014/main" id="{12504F70-699D-A3AB-C966-70C44231EA11}"/>
              </a:ext>
            </a:extLst>
          </p:cNvPr>
          <p:cNvSpPr/>
          <p:nvPr/>
        </p:nvSpPr>
        <p:spPr>
          <a:xfrm>
            <a:off x="6843846" y="3289572"/>
            <a:ext cx="220071"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Kruis 12">
            <a:extLst>
              <a:ext uri="{FF2B5EF4-FFF2-40B4-BE49-F238E27FC236}">
                <a16:creationId xmlns:a16="http://schemas.microsoft.com/office/drawing/2014/main" id="{00B34003-9F0A-3798-4E65-4D1BC13F6399}"/>
              </a:ext>
            </a:extLst>
          </p:cNvPr>
          <p:cNvSpPr/>
          <p:nvPr/>
        </p:nvSpPr>
        <p:spPr>
          <a:xfrm>
            <a:off x="1840182" y="4142637"/>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49316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1251751"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5. </a:t>
            </a:r>
            <a:r>
              <a:rPr lang="nl-NL" sz="2000" b="1" err="1">
                <a:solidFill>
                  <a:schemeClr val="bg1"/>
                </a:solidFill>
                <a:latin typeface="+mj-lt"/>
              </a:rPr>
              <a:t>Analyze</a:t>
            </a:r>
            <a:endParaRPr lang="nl-NL" sz="2000" b="1" err="1">
              <a:solidFill>
                <a:schemeClr val="bg1"/>
              </a:solidFill>
              <a:latin typeface="+mj-lt"/>
              <a:cs typeface="Calibri Light"/>
            </a:endParaRPr>
          </a:p>
        </p:txBody>
      </p:sp>
      <p:sp>
        <p:nvSpPr>
          <p:cNvPr id="11" name="Rechthoek 10">
            <a:extLst>
              <a:ext uri="{FF2B5EF4-FFF2-40B4-BE49-F238E27FC236}">
                <a16:creationId xmlns:a16="http://schemas.microsoft.com/office/drawing/2014/main" id="{7A74BBA0-4DF7-47AC-9E54-C25879022FAF}"/>
              </a:ext>
            </a:extLst>
          </p:cNvPr>
          <p:cNvSpPr/>
          <p:nvPr/>
        </p:nvSpPr>
        <p:spPr>
          <a:xfrm>
            <a:off x="0" y="6746042"/>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a:extLst>
              <a:ext uri="{FF2B5EF4-FFF2-40B4-BE49-F238E27FC236}">
                <a16:creationId xmlns:a16="http://schemas.microsoft.com/office/drawing/2014/main" id="{BA9B35E8-BFB4-5ED8-0CA8-B609FB7A0AF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69" b="88827" l="1369" r="96699">
                        <a14:foregroundMark x1="9179" y1="21788" x2="14010" y2="30726"/>
                        <a14:foregroundMark x1="14010" y1="30726" x2="15781" y2="60335"/>
                        <a14:foregroundMark x1="15781" y1="60335" x2="10548" y2="72067"/>
                        <a14:foregroundMark x1="10548" y1="72067" x2="9420" y2="72067"/>
                        <a14:foregroundMark x1="6361" y1="24022" x2="6200" y2="64246"/>
                        <a14:foregroundMark x1="5556" y1="79888" x2="11192" y2="78212"/>
                        <a14:foregroundMark x1="11192" y1="78212" x2="17713" y2="58101"/>
                        <a14:foregroundMark x1="17713" y1="58101" x2="13124" y2="30168"/>
                        <a14:foregroundMark x1="13124" y1="30168" x2="6280" y2="13408"/>
                        <a14:foregroundMark x1="12077" y1="19553" x2="17391" y2="36872"/>
                        <a14:foregroundMark x1="17391" y1="36872" x2="17552" y2="39106"/>
                        <a14:foregroundMark x1="18841" y1="61453" x2="17955" y2="29609"/>
                        <a14:foregroundMark x1="5233" y1="21788" x2="2979" y2="14525"/>
                        <a14:foregroundMark x1="1369" y1="5028" x2="1369" y2="5028"/>
                        <a14:foregroundMark x1="25443" y1="22346" x2="30998" y2="24581"/>
                        <a14:foregroundMark x1="30998" y1="24581" x2="36312" y2="50838"/>
                        <a14:foregroundMark x1="36312" y1="50838" x2="32850" y2="74302"/>
                        <a14:foregroundMark x1="32850" y1="74302" x2="29147" y2="73743"/>
                        <a14:foregroundMark x1="26973" y1="73743" x2="33253" y2="70391"/>
                        <a14:foregroundMark x1="33253" y1="70391" x2="37520" y2="50838"/>
                        <a14:foregroundMark x1="37520" y1="50838" x2="34058" y2="26816"/>
                        <a14:foregroundMark x1="34058" y1="26816" x2="32367" y2="25140"/>
                        <a14:foregroundMark x1="31159" y1="20670" x2="38084" y2="44693"/>
                        <a14:foregroundMark x1="38084" y1="44693" x2="37279" y2="73743"/>
                        <a14:foregroundMark x1="37279" y1="73743" x2="27778" y2="83240"/>
                        <a14:foregroundMark x1="27778" y1="83240" x2="24477" y2="22346"/>
                        <a14:foregroundMark x1="24879" y1="21229" x2="21256" y2="13966"/>
                        <a14:foregroundMark x1="30837" y1="51955" x2="28502" y2="64804"/>
                        <a14:foregroundMark x1="14171" y1="43575" x2="10306" y2="53631"/>
                        <a14:foregroundMark x1="45008" y1="29609" x2="49275" y2="30726"/>
                        <a14:foregroundMark x1="49275" y1="30726" x2="54187" y2="55866"/>
                        <a14:foregroundMark x1="54187" y1="55866" x2="50483" y2="78771"/>
                        <a14:foregroundMark x1="50483" y1="78771" x2="47826" y2="81006"/>
                        <a14:foregroundMark x1="54992" y1="60894" x2="49839" y2="21229"/>
                        <a14:foregroundMark x1="54831" y1="74860" x2="46377" y2="75419"/>
                        <a14:foregroundMark x1="43317" y1="85475" x2="42915" y2="26816"/>
                        <a14:foregroundMark x1="51610" y1="24022" x2="57488" y2="60894"/>
                        <a14:foregroundMark x1="57488" y1="60894" x2="57488" y2="64246"/>
                        <a14:foregroundMark x1="64734" y1="29050" x2="70129" y2="34637"/>
                        <a14:foregroundMark x1="70129" y1="34637" x2="75523" y2="69832"/>
                        <a14:foregroundMark x1="75523" y1="69832" x2="68760" y2="82123"/>
                        <a14:foregroundMark x1="68760" y1="82123" x2="66747" y2="80447"/>
                        <a14:foregroundMark x1="63849" y1="78212" x2="63285" y2="26257"/>
                        <a14:foregroundMark x1="74074" y1="36872" x2="68921" y2="24022"/>
                        <a14:foregroundMark x1="83333" y1="18994" x2="87440" y2="20670"/>
                        <a14:foregroundMark x1="87440" y1="20670" x2="93076" y2="47486"/>
                        <a14:foregroundMark x1="93076" y1="47486" x2="90741" y2="79888"/>
                        <a14:foregroundMark x1="90741" y1="79888" x2="86715" y2="80447"/>
                        <a14:foregroundMark x1="86715" y1="80447" x2="86554" y2="80447"/>
                        <a14:foregroundMark x1="85668" y1="73743" x2="90338" y2="52514"/>
                        <a14:foregroundMark x1="90338" y1="52514" x2="90338" y2="50279"/>
                        <a14:foregroundMark x1="94122" y1="44134" x2="91465" y2="78771"/>
                        <a14:foregroundMark x1="91465" y1="78771" x2="91465" y2="78771"/>
                        <a14:foregroundMark x1="96699" y1="56425" x2="94364" y2="26816"/>
                        <a14:foregroundMark x1="55314" y1="4469" x2="55314" y2="4469"/>
                      </a14:backgroundRemoval>
                    </a14:imgEffect>
                  </a14:imgLayer>
                </a14:imgProps>
              </a:ext>
            </a:extLst>
          </a:blip>
          <a:stretch>
            <a:fillRect/>
          </a:stretch>
        </p:blipFill>
        <p:spPr>
          <a:xfrm>
            <a:off x="7682204" y="121190"/>
            <a:ext cx="4403133" cy="634590"/>
          </a:xfrm>
          <a:prstGeom prst="rect">
            <a:avLst/>
          </a:prstGeom>
        </p:spPr>
      </p:pic>
      <p:sp>
        <p:nvSpPr>
          <p:cNvPr id="2" name="Tekstvak 1">
            <a:extLst>
              <a:ext uri="{FF2B5EF4-FFF2-40B4-BE49-F238E27FC236}">
                <a16:creationId xmlns:a16="http://schemas.microsoft.com/office/drawing/2014/main" id="{BBCD164D-A41E-D5A6-CF1E-311ED714F06A}"/>
              </a:ext>
            </a:extLst>
          </p:cNvPr>
          <p:cNvSpPr txBox="1"/>
          <p:nvPr/>
        </p:nvSpPr>
        <p:spPr>
          <a:xfrm>
            <a:off x="4318116" y="973826"/>
            <a:ext cx="3555768" cy="523220"/>
          </a:xfrm>
          <a:prstGeom prst="rect">
            <a:avLst/>
          </a:prstGeom>
          <a:noFill/>
          <a:ln>
            <a:solidFill>
              <a:schemeClr val="accent6">
                <a:lumMod val="50000"/>
              </a:schemeClr>
            </a:solidFill>
          </a:ln>
        </p:spPr>
        <p:txBody>
          <a:bodyPr wrap="square" rtlCol="0">
            <a:spAutoFit/>
          </a:bodyPr>
          <a:lstStyle/>
          <a:p>
            <a:pPr algn="ctr"/>
            <a:r>
              <a:rPr lang="nl-NL" sz="2800">
                <a:latin typeface="Arial Narrow" panose="020B0606020202030204" pitchFamily="34" charset="0"/>
              </a:rPr>
              <a:t>Virtual </a:t>
            </a:r>
            <a:r>
              <a:rPr lang="nl-NL" sz="2800" err="1">
                <a:latin typeface="Arial Narrow" panose="020B0606020202030204" pitchFamily="34" charset="0"/>
              </a:rPr>
              <a:t>battle</a:t>
            </a:r>
            <a:r>
              <a:rPr lang="nl-NL" sz="2800">
                <a:latin typeface="Arial Narrow" panose="020B0606020202030204" pitchFamily="34" charset="0"/>
              </a:rPr>
              <a:t> </a:t>
            </a:r>
            <a:r>
              <a:rPr lang="nl-NL" sz="2800" err="1">
                <a:latin typeface="Arial Narrow" panose="020B0606020202030204" pitchFamily="34" charset="0"/>
              </a:rPr>
              <a:t>space</a:t>
            </a:r>
            <a:r>
              <a:rPr lang="nl-NL" sz="2800">
                <a:latin typeface="Arial Narrow" panose="020B0606020202030204" pitchFamily="34" charset="0"/>
              </a:rPr>
              <a:t> (VBS) </a:t>
            </a:r>
          </a:p>
        </p:txBody>
      </p:sp>
      <p:sp>
        <p:nvSpPr>
          <p:cNvPr id="3" name="Kruis 2">
            <a:extLst>
              <a:ext uri="{FF2B5EF4-FFF2-40B4-BE49-F238E27FC236}">
                <a16:creationId xmlns:a16="http://schemas.microsoft.com/office/drawing/2014/main" id="{0806D6EB-DFA7-ABA5-CF0C-23E75346CD3F}"/>
              </a:ext>
            </a:extLst>
          </p:cNvPr>
          <p:cNvSpPr/>
          <p:nvPr/>
        </p:nvSpPr>
        <p:spPr>
          <a:xfrm>
            <a:off x="1094338" y="1832741"/>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Stroomdiagram: Proces 8">
            <a:extLst>
              <a:ext uri="{FF2B5EF4-FFF2-40B4-BE49-F238E27FC236}">
                <a16:creationId xmlns:a16="http://schemas.microsoft.com/office/drawing/2014/main" id="{77A11A33-12B3-49F1-59D2-B464D185BC6A}"/>
              </a:ext>
            </a:extLst>
          </p:cNvPr>
          <p:cNvSpPr/>
          <p:nvPr/>
        </p:nvSpPr>
        <p:spPr>
          <a:xfrm>
            <a:off x="7049692" y="1916391"/>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06BB4362-B6B2-9448-09B0-57B458AEE7CE}"/>
              </a:ext>
            </a:extLst>
          </p:cNvPr>
          <p:cNvSpPr txBox="1"/>
          <p:nvPr/>
        </p:nvSpPr>
        <p:spPr>
          <a:xfrm>
            <a:off x="1503239" y="1803074"/>
            <a:ext cx="3343260" cy="3970318"/>
          </a:xfrm>
          <a:prstGeom prst="rect">
            <a:avLst/>
          </a:prstGeom>
          <a:noFill/>
        </p:spPr>
        <p:txBody>
          <a:bodyPr wrap="square" rtlCol="0">
            <a:spAutoFit/>
          </a:bodyPr>
          <a:lstStyle/>
          <a:p>
            <a:r>
              <a:rPr lang="nl-NL">
                <a:latin typeface="Arial Narrow" panose="020B0606020202030204" pitchFamily="34" charset="0"/>
              </a:rPr>
              <a:t>Software bekendheid</a:t>
            </a:r>
          </a:p>
          <a:p>
            <a:endParaRPr lang="nl-NL">
              <a:latin typeface="Arial Narrow" panose="020B0606020202030204" pitchFamily="34" charset="0"/>
            </a:endParaRPr>
          </a:p>
          <a:p>
            <a:r>
              <a:rPr lang="nl-NL">
                <a:latin typeface="Arial Narrow" panose="020B0606020202030204" pitchFamily="34" charset="0"/>
              </a:rPr>
              <a:t>Toegankelijk software pakket</a:t>
            </a:r>
          </a:p>
          <a:p>
            <a:endParaRPr lang="nl-NL">
              <a:latin typeface="Arial Narrow" panose="020B0606020202030204" pitchFamily="34" charset="0"/>
            </a:endParaRPr>
          </a:p>
          <a:p>
            <a:r>
              <a:rPr lang="nl-NL">
                <a:latin typeface="Arial Narrow" panose="020B0606020202030204" pitchFamily="34" charset="0"/>
              </a:rPr>
              <a:t>VR koppeling in VBS4</a:t>
            </a:r>
          </a:p>
          <a:p>
            <a:endParaRPr lang="nl-NL">
              <a:latin typeface="Arial Narrow" panose="020B0606020202030204" pitchFamily="34" charset="0"/>
            </a:endParaRPr>
          </a:p>
          <a:p>
            <a:r>
              <a:rPr lang="nl-NL">
                <a:latin typeface="Arial Narrow" panose="020B0606020202030204" pitchFamily="34" charset="0"/>
              </a:rPr>
              <a:t>Toepasbaar voor zowel inzichtelijke als planningsdoeleinde</a:t>
            </a:r>
          </a:p>
          <a:p>
            <a:endParaRPr lang="nl-NL">
              <a:latin typeface="Arial Narrow" panose="020B0606020202030204" pitchFamily="34" charset="0"/>
            </a:endParaRPr>
          </a:p>
          <a:p>
            <a:r>
              <a:rPr lang="nl-NL" err="1">
                <a:latin typeface="Arial Narrow" panose="020B0606020202030204" pitchFamily="34" charset="0"/>
              </a:rPr>
              <a:t>One</a:t>
            </a:r>
            <a:r>
              <a:rPr lang="nl-NL">
                <a:latin typeface="Arial Narrow" panose="020B0606020202030204" pitchFamily="34" charset="0"/>
              </a:rPr>
              <a:t> </a:t>
            </a:r>
            <a:r>
              <a:rPr lang="nl-NL" err="1">
                <a:latin typeface="Arial Narrow" panose="020B0606020202030204" pitchFamily="34" charset="0"/>
              </a:rPr>
              <a:t>world</a:t>
            </a:r>
            <a:r>
              <a:rPr lang="nl-NL">
                <a:latin typeface="Arial Narrow" panose="020B0606020202030204" pitchFamily="34" charset="0"/>
              </a:rPr>
              <a:t> </a:t>
            </a:r>
            <a:r>
              <a:rPr lang="nl-NL" err="1">
                <a:latin typeface="Arial Narrow" panose="020B0606020202030204" pitchFamily="34" charset="0"/>
              </a:rPr>
              <a:t>terrain</a:t>
            </a:r>
            <a:r>
              <a:rPr lang="nl-NL">
                <a:latin typeface="Arial Narrow" panose="020B0606020202030204" pitchFamily="34" charset="0"/>
              </a:rPr>
              <a:t> concept in VBS4</a:t>
            </a:r>
          </a:p>
          <a:p>
            <a:endParaRPr lang="nl-NL">
              <a:latin typeface="Arial Narrow" panose="020B0606020202030204" pitchFamily="34" charset="0"/>
            </a:endParaRPr>
          </a:p>
          <a:p>
            <a:r>
              <a:rPr lang="nl-NL">
                <a:latin typeface="Arial Narrow" panose="020B0606020202030204" pitchFamily="34" charset="0"/>
              </a:rPr>
              <a:t>Componenten CP vooraf programmeerbaar</a:t>
            </a:r>
          </a:p>
          <a:p>
            <a:pPr marL="285750" indent="-285750">
              <a:buFont typeface="Arial" panose="020B0604020202020204" pitchFamily="34" charset="0"/>
              <a:buChar char="•"/>
            </a:pPr>
            <a:endParaRPr lang="nl-NL"/>
          </a:p>
        </p:txBody>
      </p:sp>
      <p:sp>
        <p:nvSpPr>
          <p:cNvPr id="12" name="Tekstvak 11">
            <a:extLst>
              <a:ext uri="{FF2B5EF4-FFF2-40B4-BE49-F238E27FC236}">
                <a16:creationId xmlns:a16="http://schemas.microsoft.com/office/drawing/2014/main" id="{BF29E096-5746-7C52-B4CF-618785D17800}"/>
              </a:ext>
            </a:extLst>
          </p:cNvPr>
          <p:cNvSpPr txBox="1"/>
          <p:nvPr/>
        </p:nvSpPr>
        <p:spPr>
          <a:xfrm>
            <a:off x="7345502" y="1778645"/>
            <a:ext cx="3700972" cy="3693319"/>
          </a:xfrm>
          <a:prstGeom prst="rect">
            <a:avLst/>
          </a:prstGeom>
          <a:noFill/>
        </p:spPr>
        <p:txBody>
          <a:bodyPr wrap="square" lIns="91440" tIns="45720" rIns="91440" bIns="45720" rtlCol="0" anchor="t">
            <a:spAutoFit/>
          </a:bodyPr>
          <a:lstStyle/>
          <a:p>
            <a:r>
              <a:rPr lang="nl-NL">
                <a:latin typeface="Arial Narrow"/>
              </a:rPr>
              <a:t>Niet bestaande modellen zijn lastig te programmeren </a:t>
            </a:r>
            <a:endParaRPr lang="nl-NL">
              <a:latin typeface="Arial Narrow" panose="020B0606020202030204" pitchFamily="34" charset="0"/>
            </a:endParaRPr>
          </a:p>
          <a:p>
            <a:endParaRPr lang="nl-NL">
              <a:latin typeface="Arial Narrow" panose="020B0606020202030204" pitchFamily="34" charset="0"/>
            </a:endParaRPr>
          </a:p>
          <a:p>
            <a:r>
              <a:rPr lang="nl-NL">
                <a:latin typeface="Arial Narrow"/>
              </a:rPr>
              <a:t>Beperkte hardware met voldoende capaciteit het programma te draaien</a:t>
            </a:r>
          </a:p>
          <a:p>
            <a:endParaRPr lang="nl-NL">
              <a:latin typeface="Arial Narrow" panose="020B0606020202030204" pitchFamily="34" charset="0"/>
            </a:endParaRPr>
          </a:p>
          <a:p>
            <a:r>
              <a:rPr lang="nl-NL">
                <a:latin typeface="Arial Narrow"/>
              </a:rPr>
              <a:t>Gebruikt geen standaard programmeertaal</a:t>
            </a:r>
          </a:p>
          <a:p>
            <a:endParaRPr lang="nl-NL">
              <a:latin typeface="Arial Narrow" panose="020B0606020202030204" pitchFamily="34" charset="0"/>
            </a:endParaRPr>
          </a:p>
          <a:p>
            <a:r>
              <a:rPr lang="nl-NL">
                <a:latin typeface="Arial Narrow"/>
              </a:rPr>
              <a:t>Grafische eigenschappen niet high-end</a:t>
            </a:r>
          </a:p>
          <a:p>
            <a:endParaRPr lang="nl-NL">
              <a:latin typeface="Arial Narrow" panose="020B0606020202030204" pitchFamily="34" charset="0"/>
            </a:endParaRPr>
          </a:p>
          <a:p>
            <a:r>
              <a:rPr lang="nl-NL">
                <a:latin typeface="Arial Narrow"/>
              </a:rPr>
              <a:t>Terrein is geen 1 op 1 match, maar bevat wel de correcte dimensies (h x b x l)</a:t>
            </a:r>
          </a:p>
        </p:txBody>
      </p:sp>
      <p:sp>
        <p:nvSpPr>
          <p:cNvPr id="17" name="Kruis 16">
            <a:extLst>
              <a:ext uri="{FF2B5EF4-FFF2-40B4-BE49-F238E27FC236}">
                <a16:creationId xmlns:a16="http://schemas.microsoft.com/office/drawing/2014/main" id="{8276344B-F7A9-35AF-0DED-BE43EBC20AA8}"/>
              </a:ext>
            </a:extLst>
          </p:cNvPr>
          <p:cNvSpPr/>
          <p:nvPr/>
        </p:nvSpPr>
        <p:spPr>
          <a:xfrm>
            <a:off x="1094338" y="2405931"/>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Kruis 17">
            <a:extLst>
              <a:ext uri="{FF2B5EF4-FFF2-40B4-BE49-F238E27FC236}">
                <a16:creationId xmlns:a16="http://schemas.microsoft.com/office/drawing/2014/main" id="{50A68733-848D-7C46-849E-3D836839BAEC}"/>
              </a:ext>
            </a:extLst>
          </p:cNvPr>
          <p:cNvSpPr/>
          <p:nvPr/>
        </p:nvSpPr>
        <p:spPr>
          <a:xfrm>
            <a:off x="1094338" y="2945371"/>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Kruis 18">
            <a:extLst>
              <a:ext uri="{FF2B5EF4-FFF2-40B4-BE49-F238E27FC236}">
                <a16:creationId xmlns:a16="http://schemas.microsoft.com/office/drawing/2014/main" id="{F3108037-0C70-AE2A-159B-9F64E1DA8C6D}"/>
              </a:ext>
            </a:extLst>
          </p:cNvPr>
          <p:cNvSpPr/>
          <p:nvPr/>
        </p:nvSpPr>
        <p:spPr>
          <a:xfrm>
            <a:off x="1094338" y="3629163"/>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Kruis 19">
            <a:extLst>
              <a:ext uri="{FF2B5EF4-FFF2-40B4-BE49-F238E27FC236}">
                <a16:creationId xmlns:a16="http://schemas.microsoft.com/office/drawing/2014/main" id="{C21E2D6B-921A-FAC8-78DB-CC2F17004577}"/>
              </a:ext>
            </a:extLst>
          </p:cNvPr>
          <p:cNvSpPr/>
          <p:nvPr/>
        </p:nvSpPr>
        <p:spPr>
          <a:xfrm>
            <a:off x="1094338" y="4335800"/>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Kruis 20">
            <a:extLst>
              <a:ext uri="{FF2B5EF4-FFF2-40B4-BE49-F238E27FC236}">
                <a16:creationId xmlns:a16="http://schemas.microsoft.com/office/drawing/2014/main" id="{771B5495-CB27-6F19-E0F1-C1AF6B3435D3}"/>
              </a:ext>
            </a:extLst>
          </p:cNvPr>
          <p:cNvSpPr/>
          <p:nvPr/>
        </p:nvSpPr>
        <p:spPr>
          <a:xfrm>
            <a:off x="1094338" y="4924509"/>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Stroomdiagram: Proces 25">
            <a:extLst>
              <a:ext uri="{FF2B5EF4-FFF2-40B4-BE49-F238E27FC236}">
                <a16:creationId xmlns:a16="http://schemas.microsoft.com/office/drawing/2014/main" id="{7130C7CF-599C-235E-CC7A-0C44D89A8CB8}"/>
              </a:ext>
            </a:extLst>
          </p:cNvPr>
          <p:cNvSpPr/>
          <p:nvPr/>
        </p:nvSpPr>
        <p:spPr>
          <a:xfrm>
            <a:off x="7059468" y="4941572"/>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Stroomdiagram: Proces 26">
            <a:extLst>
              <a:ext uri="{FF2B5EF4-FFF2-40B4-BE49-F238E27FC236}">
                <a16:creationId xmlns:a16="http://schemas.microsoft.com/office/drawing/2014/main" id="{33983E1A-902A-EC7F-F649-862B58BC463F}"/>
              </a:ext>
            </a:extLst>
          </p:cNvPr>
          <p:cNvSpPr/>
          <p:nvPr/>
        </p:nvSpPr>
        <p:spPr>
          <a:xfrm>
            <a:off x="7049692" y="2740373"/>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Stroomdiagram: Proces 27">
            <a:extLst>
              <a:ext uri="{FF2B5EF4-FFF2-40B4-BE49-F238E27FC236}">
                <a16:creationId xmlns:a16="http://schemas.microsoft.com/office/drawing/2014/main" id="{F9CA394F-451B-5FA9-C0BD-F99F629EC509}"/>
              </a:ext>
            </a:extLst>
          </p:cNvPr>
          <p:cNvSpPr/>
          <p:nvPr/>
        </p:nvSpPr>
        <p:spPr>
          <a:xfrm>
            <a:off x="7059468" y="3560495"/>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Stroomdiagram: Proces 28">
            <a:extLst>
              <a:ext uri="{FF2B5EF4-FFF2-40B4-BE49-F238E27FC236}">
                <a16:creationId xmlns:a16="http://schemas.microsoft.com/office/drawing/2014/main" id="{6E53235F-2E6D-717B-1C33-0984CC702A51}"/>
              </a:ext>
            </a:extLst>
          </p:cNvPr>
          <p:cNvSpPr/>
          <p:nvPr/>
        </p:nvSpPr>
        <p:spPr>
          <a:xfrm>
            <a:off x="7049692" y="4419450"/>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3862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1251751"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5. </a:t>
            </a:r>
            <a:r>
              <a:rPr lang="nl-NL" sz="2000" b="1" err="1">
                <a:solidFill>
                  <a:schemeClr val="bg1"/>
                </a:solidFill>
                <a:latin typeface="+mj-lt"/>
              </a:rPr>
              <a:t>Analyze</a:t>
            </a:r>
            <a:endParaRPr lang="nl-NL" sz="2000" b="1" err="1">
              <a:solidFill>
                <a:schemeClr val="bg1"/>
              </a:solidFill>
              <a:latin typeface="+mj-lt"/>
              <a:cs typeface="Calibri Light"/>
            </a:endParaRPr>
          </a:p>
        </p:txBody>
      </p:sp>
      <p:sp>
        <p:nvSpPr>
          <p:cNvPr id="11" name="Rechthoek 10">
            <a:extLst>
              <a:ext uri="{FF2B5EF4-FFF2-40B4-BE49-F238E27FC236}">
                <a16:creationId xmlns:a16="http://schemas.microsoft.com/office/drawing/2014/main" id="{7A74BBA0-4DF7-47AC-9E54-C25879022FAF}"/>
              </a:ext>
            </a:extLst>
          </p:cNvPr>
          <p:cNvSpPr/>
          <p:nvPr/>
        </p:nvSpPr>
        <p:spPr>
          <a:xfrm>
            <a:off x="0" y="6746042"/>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a:extLst>
              <a:ext uri="{FF2B5EF4-FFF2-40B4-BE49-F238E27FC236}">
                <a16:creationId xmlns:a16="http://schemas.microsoft.com/office/drawing/2014/main" id="{BA9B35E8-BFB4-5ED8-0CA8-B609FB7A0AF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69" b="88827" l="1369" r="96699">
                        <a14:foregroundMark x1="9179" y1="21788" x2="14010" y2="30726"/>
                        <a14:foregroundMark x1="14010" y1="30726" x2="15781" y2="60335"/>
                        <a14:foregroundMark x1="15781" y1="60335" x2="10548" y2="72067"/>
                        <a14:foregroundMark x1="10548" y1="72067" x2="9420" y2="72067"/>
                        <a14:foregroundMark x1="6361" y1="24022" x2="6200" y2="64246"/>
                        <a14:foregroundMark x1="5556" y1="79888" x2="11192" y2="78212"/>
                        <a14:foregroundMark x1="11192" y1="78212" x2="17713" y2="58101"/>
                        <a14:foregroundMark x1="17713" y1="58101" x2="13124" y2="30168"/>
                        <a14:foregroundMark x1="13124" y1="30168" x2="6280" y2="13408"/>
                        <a14:foregroundMark x1="12077" y1="19553" x2="17391" y2="36872"/>
                        <a14:foregroundMark x1="17391" y1="36872" x2="17552" y2="39106"/>
                        <a14:foregroundMark x1="18841" y1="61453" x2="17955" y2="29609"/>
                        <a14:foregroundMark x1="5233" y1="21788" x2="2979" y2="14525"/>
                        <a14:foregroundMark x1="1369" y1="5028" x2="1369" y2="5028"/>
                        <a14:foregroundMark x1="25443" y1="22346" x2="30998" y2="24581"/>
                        <a14:foregroundMark x1="30998" y1="24581" x2="36312" y2="50838"/>
                        <a14:foregroundMark x1="36312" y1="50838" x2="32850" y2="74302"/>
                        <a14:foregroundMark x1="32850" y1="74302" x2="29147" y2="73743"/>
                        <a14:foregroundMark x1="26973" y1="73743" x2="33253" y2="70391"/>
                        <a14:foregroundMark x1="33253" y1="70391" x2="37520" y2="50838"/>
                        <a14:foregroundMark x1="37520" y1="50838" x2="34058" y2="26816"/>
                        <a14:foregroundMark x1="34058" y1="26816" x2="32367" y2="25140"/>
                        <a14:foregroundMark x1="31159" y1="20670" x2="38084" y2="44693"/>
                        <a14:foregroundMark x1="38084" y1="44693" x2="37279" y2="73743"/>
                        <a14:foregroundMark x1="37279" y1="73743" x2="27778" y2="83240"/>
                        <a14:foregroundMark x1="27778" y1="83240" x2="24477" y2="22346"/>
                        <a14:foregroundMark x1="24879" y1="21229" x2="21256" y2="13966"/>
                        <a14:foregroundMark x1="30837" y1="51955" x2="28502" y2="64804"/>
                        <a14:foregroundMark x1="14171" y1="43575" x2="10306" y2="53631"/>
                        <a14:foregroundMark x1="45008" y1="29609" x2="49275" y2="30726"/>
                        <a14:foregroundMark x1="49275" y1="30726" x2="54187" y2="55866"/>
                        <a14:foregroundMark x1="54187" y1="55866" x2="50483" y2="78771"/>
                        <a14:foregroundMark x1="50483" y1="78771" x2="47826" y2="81006"/>
                        <a14:foregroundMark x1="54992" y1="60894" x2="49839" y2="21229"/>
                        <a14:foregroundMark x1="54831" y1="74860" x2="46377" y2="75419"/>
                        <a14:foregroundMark x1="43317" y1="85475" x2="42915" y2="26816"/>
                        <a14:foregroundMark x1="51610" y1="24022" x2="57488" y2="60894"/>
                        <a14:foregroundMark x1="57488" y1="60894" x2="57488" y2="64246"/>
                        <a14:foregroundMark x1="64734" y1="29050" x2="70129" y2="34637"/>
                        <a14:foregroundMark x1="70129" y1="34637" x2="75523" y2="69832"/>
                        <a14:foregroundMark x1="75523" y1="69832" x2="68760" y2="82123"/>
                        <a14:foregroundMark x1="68760" y1="82123" x2="66747" y2="80447"/>
                        <a14:foregroundMark x1="63849" y1="78212" x2="63285" y2="26257"/>
                        <a14:foregroundMark x1="74074" y1="36872" x2="68921" y2="24022"/>
                        <a14:foregroundMark x1="83333" y1="18994" x2="87440" y2="20670"/>
                        <a14:foregroundMark x1="87440" y1="20670" x2="93076" y2="47486"/>
                        <a14:foregroundMark x1="93076" y1="47486" x2="90741" y2="79888"/>
                        <a14:foregroundMark x1="90741" y1="79888" x2="86715" y2="80447"/>
                        <a14:foregroundMark x1="86715" y1="80447" x2="86554" y2="80447"/>
                        <a14:foregroundMark x1="85668" y1="73743" x2="90338" y2="52514"/>
                        <a14:foregroundMark x1="90338" y1="52514" x2="90338" y2="50279"/>
                        <a14:foregroundMark x1="94122" y1="44134" x2="91465" y2="78771"/>
                        <a14:foregroundMark x1="91465" y1="78771" x2="91465" y2="78771"/>
                        <a14:foregroundMark x1="96699" y1="56425" x2="94364" y2="26816"/>
                        <a14:foregroundMark x1="55314" y1="4469" x2="55314" y2="4469"/>
                      </a14:backgroundRemoval>
                    </a14:imgEffect>
                  </a14:imgLayer>
                </a14:imgProps>
              </a:ext>
            </a:extLst>
          </a:blip>
          <a:stretch>
            <a:fillRect/>
          </a:stretch>
        </p:blipFill>
        <p:spPr>
          <a:xfrm>
            <a:off x="7682204" y="121190"/>
            <a:ext cx="4403133" cy="634590"/>
          </a:xfrm>
          <a:prstGeom prst="rect">
            <a:avLst/>
          </a:prstGeom>
        </p:spPr>
      </p:pic>
      <p:sp>
        <p:nvSpPr>
          <p:cNvPr id="2" name="Tekstvak 1">
            <a:extLst>
              <a:ext uri="{FF2B5EF4-FFF2-40B4-BE49-F238E27FC236}">
                <a16:creationId xmlns:a16="http://schemas.microsoft.com/office/drawing/2014/main" id="{BBCD164D-A41E-D5A6-CF1E-311ED714F06A}"/>
              </a:ext>
            </a:extLst>
          </p:cNvPr>
          <p:cNvSpPr txBox="1"/>
          <p:nvPr/>
        </p:nvSpPr>
        <p:spPr>
          <a:xfrm>
            <a:off x="4318116" y="958909"/>
            <a:ext cx="3555768" cy="523220"/>
          </a:xfrm>
          <a:prstGeom prst="rect">
            <a:avLst/>
          </a:prstGeom>
          <a:noFill/>
          <a:ln>
            <a:solidFill>
              <a:schemeClr val="accent6">
                <a:lumMod val="50000"/>
              </a:schemeClr>
            </a:solidFill>
          </a:ln>
        </p:spPr>
        <p:txBody>
          <a:bodyPr wrap="square" rtlCol="0">
            <a:spAutoFit/>
          </a:bodyPr>
          <a:lstStyle/>
          <a:p>
            <a:pPr algn="ctr"/>
            <a:r>
              <a:rPr lang="nl-NL" sz="2800" err="1">
                <a:latin typeface="Arial Narrow" panose="020B0606020202030204" pitchFamily="34" charset="0"/>
              </a:rPr>
              <a:t>One</a:t>
            </a:r>
            <a:r>
              <a:rPr lang="nl-NL" sz="2800">
                <a:latin typeface="Arial Narrow" panose="020B0606020202030204" pitchFamily="34" charset="0"/>
              </a:rPr>
              <a:t> </a:t>
            </a:r>
            <a:r>
              <a:rPr lang="nl-NL" sz="2800" err="1">
                <a:latin typeface="Arial Narrow" panose="020B0606020202030204" pitchFamily="34" charset="0"/>
              </a:rPr>
              <a:t>world</a:t>
            </a:r>
            <a:r>
              <a:rPr lang="nl-NL" sz="2800">
                <a:latin typeface="Arial Narrow" panose="020B0606020202030204" pitchFamily="34" charset="0"/>
              </a:rPr>
              <a:t> </a:t>
            </a:r>
            <a:r>
              <a:rPr lang="nl-NL" sz="2800" err="1">
                <a:latin typeface="Arial Narrow" panose="020B0606020202030204" pitchFamily="34" charset="0"/>
              </a:rPr>
              <a:t>terrain</a:t>
            </a:r>
            <a:r>
              <a:rPr lang="nl-NL" sz="2800">
                <a:latin typeface="Arial Narrow" panose="020B0606020202030204" pitchFamily="34" charset="0"/>
              </a:rPr>
              <a:t> (OWT)</a:t>
            </a:r>
          </a:p>
        </p:txBody>
      </p:sp>
      <p:sp>
        <p:nvSpPr>
          <p:cNvPr id="3" name="Kruis 2">
            <a:extLst>
              <a:ext uri="{FF2B5EF4-FFF2-40B4-BE49-F238E27FC236}">
                <a16:creationId xmlns:a16="http://schemas.microsoft.com/office/drawing/2014/main" id="{E65DFAD7-B78B-B890-8E7F-6A5C79E85E35}"/>
              </a:ext>
            </a:extLst>
          </p:cNvPr>
          <p:cNvSpPr/>
          <p:nvPr/>
        </p:nvSpPr>
        <p:spPr>
          <a:xfrm>
            <a:off x="1251751" y="1973384"/>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Stroomdiagram: Proces 8">
            <a:extLst>
              <a:ext uri="{FF2B5EF4-FFF2-40B4-BE49-F238E27FC236}">
                <a16:creationId xmlns:a16="http://schemas.microsoft.com/office/drawing/2014/main" id="{E04DED3C-D2D4-42DB-11D7-900BF54FD222}"/>
              </a:ext>
            </a:extLst>
          </p:cNvPr>
          <p:cNvSpPr/>
          <p:nvPr/>
        </p:nvSpPr>
        <p:spPr>
          <a:xfrm>
            <a:off x="7322504" y="2116724"/>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BA4589E4-094D-9149-32CD-A3999D918263}"/>
              </a:ext>
            </a:extLst>
          </p:cNvPr>
          <p:cNvSpPr txBox="1"/>
          <p:nvPr/>
        </p:nvSpPr>
        <p:spPr>
          <a:xfrm>
            <a:off x="7682204" y="1936654"/>
            <a:ext cx="3258045" cy="369332"/>
          </a:xfrm>
          <a:prstGeom prst="rect">
            <a:avLst/>
          </a:prstGeom>
          <a:noFill/>
        </p:spPr>
        <p:txBody>
          <a:bodyPr wrap="square" rtlCol="0">
            <a:spAutoFit/>
          </a:bodyPr>
          <a:lstStyle/>
          <a:p>
            <a:r>
              <a:rPr lang="nl-NL"/>
              <a:t>Software is nog in ontwikkeling</a:t>
            </a:r>
          </a:p>
        </p:txBody>
      </p:sp>
      <p:sp>
        <p:nvSpPr>
          <p:cNvPr id="17" name="Tekstvak 16">
            <a:extLst>
              <a:ext uri="{FF2B5EF4-FFF2-40B4-BE49-F238E27FC236}">
                <a16:creationId xmlns:a16="http://schemas.microsoft.com/office/drawing/2014/main" id="{E94240CB-0D0E-5F6E-51D1-B3B765DF3DA7}"/>
              </a:ext>
            </a:extLst>
          </p:cNvPr>
          <p:cNvSpPr txBox="1"/>
          <p:nvPr/>
        </p:nvSpPr>
        <p:spPr>
          <a:xfrm>
            <a:off x="7682204" y="2586449"/>
            <a:ext cx="3258045" cy="646331"/>
          </a:xfrm>
          <a:prstGeom prst="rect">
            <a:avLst/>
          </a:prstGeom>
          <a:noFill/>
        </p:spPr>
        <p:txBody>
          <a:bodyPr wrap="square" rtlCol="0">
            <a:spAutoFit/>
          </a:bodyPr>
          <a:lstStyle/>
          <a:p>
            <a:r>
              <a:rPr lang="nl-NL"/>
              <a:t>Drones nodig voor het scannen van locaties</a:t>
            </a:r>
          </a:p>
        </p:txBody>
      </p:sp>
      <p:sp>
        <p:nvSpPr>
          <p:cNvPr id="18" name="Stroomdiagram: Proces 17">
            <a:extLst>
              <a:ext uri="{FF2B5EF4-FFF2-40B4-BE49-F238E27FC236}">
                <a16:creationId xmlns:a16="http://schemas.microsoft.com/office/drawing/2014/main" id="{2193F203-1F60-1A69-ABA1-BB461A019C1E}"/>
              </a:ext>
            </a:extLst>
          </p:cNvPr>
          <p:cNvSpPr/>
          <p:nvPr/>
        </p:nvSpPr>
        <p:spPr>
          <a:xfrm>
            <a:off x="7322504" y="2890821"/>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a:extLst>
              <a:ext uri="{FF2B5EF4-FFF2-40B4-BE49-F238E27FC236}">
                <a16:creationId xmlns:a16="http://schemas.microsoft.com/office/drawing/2014/main" id="{A05D7C37-111D-FD65-81BA-F57BDB9D126F}"/>
              </a:ext>
            </a:extLst>
          </p:cNvPr>
          <p:cNvSpPr txBox="1"/>
          <p:nvPr/>
        </p:nvSpPr>
        <p:spPr>
          <a:xfrm>
            <a:off x="2030028" y="1936654"/>
            <a:ext cx="3138431" cy="646331"/>
          </a:xfrm>
          <a:prstGeom prst="rect">
            <a:avLst/>
          </a:prstGeom>
          <a:noFill/>
        </p:spPr>
        <p:txBody>
          <a:bodyPr wrap="square" rtlCol="0">
            <a:spAutoFit/>
          </a:bodyPr>
          <a:lstStyle/>
          <a:p>
            <a:r>
              <a:rPr lang="nl-NL"/>
              <a:t>Realistische huidige situatie van omgeving </a:t>
            </a:r>
          </a:p>
        </p:txBody>
      </p:sp>
      <p:sp>
        <p:nvSpPr>
          <p:cNvPr id="20" name="Tekstvak 19">
            <a:extLst>
              <a:ext uri="{FF2B5EF4-FFF2-40B4-BE49-F238E27FC236}">
                <a16:creationId xmlns:a16="http://schemas.microsoft.com/office/drawing/2014/main" id="{96D18268-F85D-8721-6086-EE475938CAEC}"/>
              </a:ext>
            </a:extLst>
          </p:cNvPr>
          <p:cNvSpPr txBox="1"/>
          <p:nvPr/>
        </p:nvSpPr>
        <p:spPr>
          <a:xfrm>
            <a:off x="2030028" y="2563438"/>
            <a:ext cx="3138431" cy="646331"/>
          </a:xfrm>
          <a:prstGeom prst="rect">
            <a:avLst/>
          </a:prstGeom>
          <a:noFill/>
        </p:spPr>
        <p:txBody>
          <a:bodyPr wrap="square" lIns="91440" tIns="45720" rIns="91440" bIns="45720" rtlCol="0" anchor="t">
            <a:spAutoFit/>
          </a:bodyPr>
          <a:lstStyle/>
          <a:p>
            <a:r>
              <a:rPr lang="nl-NL"/>
              <a:t>Geen lang moduleer werk nodig van de omgeving</a:t>
            </a:r>
          </a:p>
        </p:txBody>
      </p:sp>
      <p:sp>
        <p:nvSpPr>
          <p:cNvPr id="21" name="Kruis 20">
            <a:extLst>
              <a:ext uri="{FF2B5EF4-FFF2-40B4-BE49-F238E27FC236}">
                <a16:creationId xmlns:a16="http://schemas.microsoft.com/office/drawing/2014/main" id="{F82C7A06-6B7F-FE38-FA42-8F4C8A61504F}"/>
              </a:ext>
            </a:extLst>
          </p:cNvPr>
          <p:cNvSpPr/>
          <p:nvPr/>
        </p:nvSpPr>
        <p:spPr>
          <a:xfrm>
            <a:off x="1251751" y="2706825"/>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Tekstvak 22">
            <a:extLst>
              <a:ext uri="{FF2B5EF4-FFF2-40B4-BE49-F238E27FC236}">
                <a16:creationId xmlns:a16="http://schemas.microsoft.com/office/drawing/2014/main" id="{A1524CD8-26CA-4227-CD60-AF4873BC5C22}"/>
              </a:ext>
            </a:extLst>
          </p:cNvPr>
          <p:cNvSpPr txBox="1"/>
          <p:nvPr/>
        </p:nvSpPr>
        <p:spPr>
          <a:xfrm>
            <a:off x="1977777" y="3227442"/>
            <a:ext cx="3138431" cy="646331"/>
          </a:xfrm>
          <a:prstGeom prst="rect">
            <a:avLst/>
          </a:prstGeom>
          <a:noFill/>
        </p:spPr>
        <p:txBody>
          <a:bodyPr wrap="square" rtlCol="0">
            <a:spAutoFit/>
          </a:bodyPr>
          <a:lstStyle/>
          <a:p>
            <a:r>
              <a:rPr lang="nl-NL"/>
              <a:t>Efficiëntere manier van creëren virtuele omgeving</a:t>
            </a:r>
          </a:p>
        </p:txBody>
      </p:sp>
      <p:sp>
        <p:nvSpPr>
          <p:cNvPr id="24" name="Kruis 23">
            <a:extLst>
              <a:ext uri="{FF2B5EF4-FFF2-40B4-BE49-F238E27FC236}">
                <a16:creationId xmlns:a16="http://schemas.microsoft.com/office/drawing/2014/main" id="{15895C3C-9A28-A2EC-8323-3A0648D0377B}"/>
              </a:ext>
            </a:extLst>
          </p:cNvPr>
          <p:cNvSpPr/>
          <p:nvPr/>
        </p:nvSpPr>
        <p:spPr>
          <a:xfrm>
            <a:off x="1251751" y="3337635"/>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Kruis 21">
            <a:extLst>
              <a:ext uri="{FF2B5EF4-FFF2-40B4-BE49-F238E27FC236}">
                <a16:creationId xmlns:a16="http://schemas.microsoft.com/office/drawing/2014/main" id="{CBF6538F-52B2-2B34-C962-2469309FE230}"/>
              </a:ext>
            </a:extLst>
          </p:cNvPr>
          <p:cNvSpPr/>
          <p:nvPr/>
        </p:nvSpPr>
        <p:spPr>
          <a:xfrm>
            <a:off x="1260505" y="4009593"/>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3927234A-EF5A-385C-5273-4CBF6F68A0F4}"/>
              </a:ext>
            </a:extLst>
          </p:cNvPr>
          <p:cNvSpPr txBox="1"/>
          <p:nvPr/>
        </p:nvSpPr>
        <p:spPr>
          <a:xfrm>
            <a:off x="1977776" y="3808013"/>
            <a:ext cx="3138431" cy="646331"/>
          </a:xfrm>
          <a:prstGeom prst="rect">
            <a:avLst/>
          </a:prstGeom>
          <a:noFill/>
        </p:spPr>
        <p:txBody>
          <a:bodyPr wrap="square" lIns="91440" tIns="45720" rIns="91440" bIns="45720" rtlCol="0" anchor="t">
            <a:spAutoFit/>
          </a:bodyPr>
          <a:lstStyle/>
          <a:p>
            <a:r>
              <a:rPr lang="nl-NL">
                <a:cs typeface="Calibri"/>
              </a:rPr>
              <a:t>Laptop met voldoende capaciteit in omloop</a:t>
            </a:r>
          </a:p>
        </p:txBody>
      </p:sp>
      <p:pic>
        <p:nvPicPr>
          <p:cNvPr id="15" name="Afbeelding 14">
            <a:extLst>
              <a:ext uri="{FF2B5EF4-FFF2-40B4-BE49-F238E27FC236}">
                <a16:creationId xmlns:a16="http://schemas.microsoft.com/office/drawing/2014/main" id="{B0CDB4CE-6971-CFBE-A1EC-D985F084C8A4}"/>
              </a:ext>
            </a:extLst>
          </p:cNvPr>
          <p:cNvPicPr>
            <a:picLocks noChangeAspect="1"/>
          </p:cNvPicPr>
          <p:nvPr/>
        </p:nvPicPr>
        <p:blipFill>
          <a:blip r:embed="rId7"/>
          <a:stretch>
            <a:fillRect/>
          </a:stretch>
        </p:blipFill>
        <p:spPr>
          <a:xfrm>
            <a:off x="6525989" y="3480510"/>
            <a:ext cx="3763421" cy="2614845"/>
          </a:xfrm>
          <a:prstGeom prst="rect">
            <a:avLst/>
          </a:prstGeom>
        </p:spPr>
      </p:pic>
    </p:spTree>
    <p:extLst>
      <p:ext uri="{BB962C8B-B14F-4D97-AF65-F5344CB8AC3E}">
        <p14:creationId xmlns:p14="http://schemas.microsoft.com/office/powerpoint/2010/main" val="22601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1251751"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5. Analyze</a:t>
            </a:r>
          </a:p>
        </p:txBody>
      </p:sp>
      <p:sp>
        <p:nvSpPr>
          <p:cNvPr id="11" name="Rechthoek 10">
            <a:extLst>
              <a:ext uri="{FF2B5EF4-FFF2-40B4-BE49-F238E27FC236}">
                <a16:creationId xmlns:a16="http://schemas.microsoft.com/office/drawing/2014/main" id="{7A74BBA0-4DF7-47AC-9E54-C25879022FAF}"/>
              </a:ext>
            </a:extLst>
          </p:cNvPr>
          <p:cNvSpPr/>
          <p:nvPr/>
        </p:nvSpPr>
        <p:spPr>
          <a:xfrm>
            <a:off x="0" y="6746042"/>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a:extLst>
              <a:ext uri="{FF2B5EF4-FFF2-40B4-BE49-F238E27FC236}">
                <a16:creationId xmlns:a16="http://schemas.microsoft.com/office/drawing/2014/main" id="{BA9B35E8-BFB4-5ED8-0CA8-B609FB7A0AF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69" b="88827" l="1369" r="96699">
                        <a14:foregroundMark x1="9179" y1="21788" x2="14010" y2="30726"/>
                        <a14:foregroundMark x1="14010" y1="30726" x2="15781" y2="60335"/>
                        <a14:foregroundMark x1="15781" y1="60335" x2="10548" y2="72067"/>
                        <a14:foregroundMark x1="10548" y1="72067" x2="9420" y2="72067"/>
                        <a14:foregroundMark x1="6361" y1="24022" x2="6200" y2="64246"/>
                        <a14:foregroundMark x1="5556" y1="79888" x2="11192" y2="78212"/>
                        <a14:foregroundMark x1="11192" y1="78212" x2="17713" y2="58101"/>
                        <a14:foregroundMark x1="17713" y1="58101" x2="13124" y2="30168"/>
                        <a14:foregroundMark x1="13124" y1="30168" x2="6280" y2="13408"/>
                        <a14:foregroundMark x1="12077" y1="19553" x2="17391" y2="36872"/>
                        <a14:foregroundMark x1="17391" y1="36872" x2="17552" y2="39106"/>
                        <a14:foregroundMark x1="18841" y1="61453" x2="17955" y2="29609"/>
                        <a14:foregroundMark x1="5233" y1="21788" x2="2979" y2="14525"/>
                        <a14:foregroundMark x1="1369" y1="5028" x2="1369" y2="5028"/>
                        <a14:foregroundMark x1="25443" y1="22346" x2="30998" y2="24581"/>
                        <a14:foregroundMark x1="30998" y1="24581" x2="36312" y2="50838"/>
                        <a14:foregroundMark x1="36312" y1="50838" x2="32850" y2="74302"/>
                        <a14:foregroundMark x1="32850" y1="74302" x2="29147" y2="73743"/>
                        <a14:foregroundMark x1="26973" y1="73743" x2="33253" y2="70391"/>
                        <a14:foregroundMark x1="33253" y1="70391" x2="37520" y2="50838"/>
                        <a14:foregroundMark x1="37520" y1="50838" x2="34058" y2="26816"/>
                        <a14:foregroundMark x1="34058" y1="26816" x2="32367" y2="25140"/>
                        <a14:foregroundMark x1="31159" y1="20670" x2="38084" y2="44693"/>
                        <a14:foregroundMark x1="38084" y1="44693" x2="37279" y2="73743"/>
                        <a14:foregroundMark x1="37279" y1="73743" x2="27778" y2="83240"/>
                        <a14:foregroundMark x1="27778" y1="83240" x2="24477" y2="22346"/>
                        <a14:foregroundMark x1="24879" y1="21229" x2="21256" y2="13966"/>
                        <a14:foregroundMark x1="30837" y1="51955" x2="28502" y2="64804"/>
                        <a14:foregroundMark x1="14171" y1="43575" x2="10306" y2="53631"/>
                        <a14:foregroundMark x1="45008" y1="29609" x2="49275" y2="30726"/>
                        <a14:foregroundMark x1="49275" y1="30726" x2="54187" y2="55866"/>
                        <a14:foregroundMark x1="54187" y1="55866" x2="50483" y2="78771"/>
                        <a14:foregroundMark x1="50483" y1="78771" x2="47826" y2="81006"/>
                        <a14:foregroundMark x1="54992" y1="60894" x2="49839" y2="21229"/>
                        <a14:foregroundMark x1="54831" y1="74860" x2="46377" y2="75419"/>
                        <a14:foregroundMark x1="43317" y1="85475" x2="42915" y2="26816"/>
                        <a14:foregroundMark x1="51610" y1="24022" x2="57488" y2="60894"/>
                        <a14:foregroundMark x1="57488" y1="60894" x2="57488" y2="64246"/>
                        <a14:foregroundMark x1="64734" y1="29050" x2="70129" y2="34637"/>
                        <a14:foregroundMark x1="70129" y1="34637" x2="75523" y2="69832"/>
                        <a14:foregroundMark x1="75523" y1="69832" x2="68760" y2="82123"/>
                        <a14:foregroundMark x1="68760" y1="82123" x2="66747" y2="80447"/>
                        <a14:foregroundMark x1="63849" y1="78212" x2="63285" y2="26257"/>
                        <a14:foregroundMark x1="74074" y1="36872" x2="68921" y2="24022"/>
                        <a14:foregroundMark x1="83333" y1="18994" x2="87440" y2="20670"/>
                        <a14:foregroundMark x1="87440" y1="20670" x2="93076" y2="47486"/>
                        <a14:foregroundMark x1="93076" y1="47486" x2="90741" y2="79888"/>
                        <a14:foregroundMark x1="90741" y1="79888" x2="86715" y2="80447"/>
                        <a14:foregroundMark x1="86715" y1="80447" x2="86554" y2="80447"/>
                        <a14:foregroundMark x1="85668" y1="73743" x2="90338" y2="52514"/>
                        <a14:foregroundMark x1="90338" y1="52514" x2="90338" y2="50279"/>
                        <a14:foregroundMark x1="94122" y1="44134" x2="91465" y2="78771"/>
                        <a14:foregroundMark x1="91465" y1="78771" x2="91465" y2="78771"/>
                        <a14:foregroundMark x1="96699" y1="56425" x2="94364" y2="26816"/>
                        <a14:foregroundMark x1="55314" y1="4469" x2="55314" y2="4469"/>
                      </a14:backgroundRemoval>
                    </a14:imgEffect>
                  </a14:imgLayer>
                </a14:imgProps>
              </a:ext>
            </a:extLst>
          </a:blip>
          <a:stretch>
            <a:fillRect/>
          </a:stretch>
        </p:blipFill>
        <p:spPr>
          <a:xfrm>
            <a:off x="7682204" y="121190"/>
            <a:ext cx="4403133" cy="634590"/>
          </a:xfrm>
          <a:prstGeom prst="rect">
            <a:avLst/>
          </a:prstGeom>
        </p:spPr>
      </p:pic>
      <p:sp>
        <p:nvSpPr>
          <p:cNvPr id="2" name="Tekstvak 1">
            <a:extLst>
              <a:ext uri="{FF2B5EF4-FFF2-40B4-BE49-F238E27FC236}">
                <a16:creationId xmlns:a16="http://schemas.microsoft.com/office/drawing/2014/main" id="{BBCD164D-A41E-D5A6-CF1E-311ED714F06A}"/>
              </a:ext>
            </a:extLst>
          </p:cNvPr>
          <p:cNvSpPr txBox="1"/>
          <p:nvPr/>
        </p:nvSpPr>
        <p:spPr>
          <a:xfrm>
            <a:off x="5048923" y="1036513"/>
            <a:ext cx="2094153" cy="523220"/>
          </a:xfrm>
          <a:prstGeom prst="rect">
            <a:avLst/>
          </a:prstGeom>
          <a:noFill/>
          <a:ln>
            <a:solidFill>
              <a:schemeClr val="accent6">
                <a:lumMod val="50000"/>
              </a:schemeClr>
            </a:solidFill>
          </a:ln>
        </p:spPr>
        <p:txBody>
          <a:bodyPr wrap="square" rtlCol="0">
            <a:spAutoFit/>
          </a:bodyPr>
          <a:lstStyle/>
          <a:p>
            <a:pPr algn="ctr"/>
            <a:r>
              <a:rPr lang="nl-NL" sz="2800">
                <a:latin typeface="Arial Narrow" panose="020B0606020202030204" pitchFamily="34" charset="0"/>
              </a:rPr>
              <a:t>3D scanning</a:t>
            </a:r>
          </a:p>
        </p:txBody>
      </p:sp>
      <p:sp>
        <p:nvSpPr>
          <p:cNvPr id="3" name="Kruis 2">
            <a:extLst>
              <a:ext uri="{FF2B5EF4-FFF2-40B4-BE49-F238E27FC236}">
                <a16:creationId xmlns:a16="http://schemas.microsoft.com/office/drawing/2014/main" id="{F91F2C64-F371-CCF1-0110-F614C4D64664}"/>
              </a:ext>
            </a:extLst>
          </p:cNvPr>
          <p:cNvSpPr/>
          <p:nvPr/>
        </p:nvSpPr>
        <p:spPr>
          <a:xfrm>
            <a:off x="670241" y="2315145"/>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Kruis 9">
            <a:extLst>
              <a:ext uri="{FF2B5EF4-FFF2-40B4-BE49-F238E27FC236}">
                <a16:creationId xmlns:a16="http://schemas.microsoft.com/office/drawing/2014/main" id="{24AAFA54-28F2-9A91-CBBB-015AE1FEF7BC}"/>
              </a:ext>
            </a:extLst>
          </p:cNvPr>
          <p:cNvSpPr/>
          <p:nvPr/>
        </p:nvSpPr>
        <p:spPr>
          <a:xfrm>
            <a:off x="679588" y="3198504"/>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B4B95828-27B5-5192-51CF-C6D134BEA95A}"/>
              </a:ext>
            </a:extLst>
          </p:cNvPr>
          <p:cNvSpPr txBox="1"/>
          <p:nvPr/>
        </p:nvSpPr>
        <p:spPr>
          <a:xfrm>
            <a:off x="7510084" y="4423342"/>
            <a:ext cx="3431703" cy="923330"/>
          </a:xfrm>
          <a:prstGeom prst="rect">
            <a:avLst/>
          </a:prstGeom>
          <a:noFill/>
        </p:spPr>
        <p:txBody>
          <a:bodyPr wrap="square" rtlCol="0">
            <a:spAutoFit/>
          </a:bodyPr>
          <a:lstStyle/>
          <a:p>
            <a:r>
              <a:rPr lang="nl-NL"/>
              <a:t>Voor VR/AR moet het geëxporteerd worden naar ander software.</a:t>
            </a:r>
          </a:p>
        </p:txBody>
      </p:sp>
      <p:sp>
        <p:nvSpPr>
          <p:cNvPr id="13" name="Tekstvak 12">
            <a:extLst>
              <a:ext uri="{FF2B5EF4-FFF2-40B4-BE49-F238E27FC236}">
                <a16:creationId xmlns:a16="http://schemas.microsoft.com/office/drawing/2014/main" id="{35B941B3-D9EB-52B2-10AF-D1FF4CC5C264}"/>
              </a:ext>
            </a:extLst>
          </p:cNvPr>
          <p:cNvSpPr txBox="1"/>
          <p:nvPr/>
        </p:nvSpPr>
        <p:spPr>
          <a:xfrm>
            <a:off x="624103" y="4226669"/>
            <a:ext cx="1926975" cy="400110"/>
          </a:xfrm>
          <a:prstGeom prst="rect">
            <a:avLst/>
          </a:prstGeom>
          <a:noFill/>
        </p:spPr>
        <p:txBody>
          <a:bodyPr wrap="square" rtlCol="0">
            <a:spAutoFit/>
          </a:bodyPr>
          <a:lstStyle/>
          <a:p>
            <a:r>
              <a:rPr lang="nl-NL" sz="2000" b="1"/>
              <a:t>Urban Builder</a:t>
            </a:r>
          </a:p>
        </p:txBody>
      </p:sp>
      <p:sp>
        <p:nvSpPr>
          <p:cNvPr id="15" name="Kruis 14">
            <a:extLst>
              <a:ext uri="{FF2B5EF4-FFF2-40B4-BE49-F238E27FC236}">
                <a16:creationId xmlns:a16="http://schemas.microsoft.com/office/drawing/2014/main" id="{61E837E7-4861-5A83-8E58-C7C196F20D7E}"/>
              </a:ext>
            </a:extLst>
          </p:cNvPr>
          <p:cNvSpPr/>
          <p:nvPr/>
        </p:nvSpPr>
        <p:spPr>
          <a:xfrm>
            <a:off x="683233" y="4952731"/>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a:extLst>
              <a:ext uri="{FF2B5EF4-FFF2-40B4-BE49-F238E27FC236}">
                <a16:creationId xmlns:a16="http://schemas.microsoft.com/office/drawing/2014/main" id="{050883B2-D3B3-4E74-9B05-D303E85F746F}"/>
              </a:ext>
            </a:extLst>
          </p:cNvPr>
          <p:cNvSpPr txBox="1"/>
          <p:nvPr/>
        </p:nvSpPr>
        <p:spPr>
          <a:xfrm>
            <a:off x="1132621" y="4597027"/>
            <a:ext cx="3307382" cy="923330"/>
          </a:xfrm>
          <a:prstGeom prst="rect">
            <a:avLst/>
          </a:prstGeom>
          <a:noFill/>
        </p:spPr>
        <p:txBody>
          <a:bodyPr wrap="square" lIns="91440" tIns="45720" rIns="91440" bIns="45720" rtlCol="0" anchor="t">
            <a:spAutoFit/>
          </a:bodyPr>
          <a:lstStyle/>
          <a:p>
            <a:r>
              <a:rPr lang="nl-NL"/>
              <a:t>Globaal beeld van de indeling van een gebouw zonder vereiste toegang</a:t>
            </a:r>
            <a:endParaRPr lang="nl-NL">
              <a:cs typeface="Calibri"/>
            </a:endParaRPr>
          </a:p>
        </p:txBody>
      </p:sp>
      <p:sp>
        <p:nvSpPr>
          <p:cNvPr id="17" name="Tekstvak 16">
            <a:extLst>
              <a:ext uri="{FF2B5EF4-FFF2-40B4-BE49-F238E27FC236}">
                <a16:creationId xmlns:a16="http://schemas.microsoft.com/office/drawing/2014/main" id="{1282EED4-E822-795B-A109-BA6F173D723F}"/>
              </a:ext>
            </a:extLst>
          </p:cNvPr>
          <p:cNvSpPr txBox="1"/>
          <p:nvPr/>
        </p:nvSpPr>
        <p:spPr>
          <a:xfrm>
            <a:off x="1209425" y="2124464"/>
            <a:ext cx="3292870" cy="646331"/>
          </a:xfrm>
          <a:prstGeom prst="rect">
            <a:avLst/>
          </a:prstGeom>
          <a:noFill/>
        </p:spPr>
        <p:txBody>
          <a:bodyPr wrap="square" lIns="91440" tIns="45720" rIns="91440" bIns="45720" rtlCol="0" anchor="t">
            <a:spAutoFit/>
          </a:bodyPr>
          <a:lstStyle/>
          <a:p>
            <a:r>
              <a:rPr lang="nl-NL">
                <a:cs typeface="Calibri"/>
              </a:rPr>
              <a:t>Inzichtelijk beeld van de indeling van het gebouw</a:t>
            </a:r>
          </a:p>
        </p:txBody>
      </p:sp>
      <p:sp>
        <p:nvSpPr>
          <p:cNvPr id="18" name="Tekstvak 17">
            <a:extLst>
              <a:ext uri="{FF2B5EF4-FFF2-40B4-BE49-F238E27FC236}">
                <a16:creationId xmlns:a16="http://schemas.microsoft.com/office/drawing/2014/main" id="{19A3378B-4061-777D-27B5-079A0AF456D2}"/>
              </a:ext>
            </a:extLst>
          </p:cNvPr>
          <p:cNvSpPr txBox="1"/>
          <p:nvPr/>
        </p:nvSpPr>
        <p:spPr>
          <a:xfrm>
            <a:off x="7468523" y="5615401"/>
            <a:ext cx="3216290" cy="923330"/>
          </a:xfrm>
          <a:prstGeom prst="rect">
            <a:avLst/>
          </a:prstGeom>
          <a:noFill/>
        </p:spPr>
        <p:txBody>
          <a:bodyPr wrap="square" rtlCol="0">
            <a:spAutoFit/>
          </a:bodyPr>
          <a:lstStyle/>
          <a:p>
            <a:r>
              <a:rPr lang="nl-NL"/>
              <a:t>Zonder vloerplan is het een schatting van de binnenkant van een locatie</a:t>
            </a:r>
          </a:p>
        </p:txBody>
      </p:sp>
      <p:sp>
        <p:nvSpPr>
          <p:cNvPr id="22" name="Stroomdiagram: Proces 21">
            <a:extLst>
              <a:ext uri="{FF2B5EF4-FFF2-40B4-BE49-F238E27FC236}">
                <a16:creationId xmlns:a16="http://schemas.microsoft.com/office/drawing/2014/main" id="{3460DB2A-455A-D190-1602-60B4A6CA2385}"/>
              </a:ext>
            </a:extLst>
          </p:cNvPr>
          <p:cNvSpPr/>
          <p:nvPr/>
        </p:nvSpPr>
        <p:spPr>
          <a:xfrm>
            <a:off x="7223172" y="2009244"/>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Tekstvak 22">
            <a:extLst>
              <a:ext uri="{FF2B5EF4-FFF2-40B4-BE49-F238E27FC236}">
                <a16:creationId xmlns:a16="http://schemas.microsoft.com/office/drawing/2014/main" id="{85EEDD93-1747-6639-28B1-8511B5C86D22}"/>
              </a:ext>
            </a:extLst>
          </p:cNvPr>
          <p:cNvSpPr txBox="1"/>
          <p:nvPr/>
        </p:nvSpPr>
        <p:spPr>
          <a:xfrm>
            <a:off x="7509206" y="1811967"/>
            <a:ext cx="4160520" cy="369332"/>
          </a:xfrm>
          <a:prstGeom prst="rect">
            <a:avLst/>
          </a:prstGeom>
          <a:noFill/>
        </p:spPr>
        <p:txBody>
          <a:bodyPr wrap="square" rtlCol="0">
            <a:spAutoFit/>
          </a:bodyPr>
          <a:lstStyle/>
          <a:p>
            <a:r>
              <a:rPr lang="nl-NL"/>
              <a:t>Toegang nodig tot het gebouw</a:t>
            </a:r>
          </a:p>
        </p:txBody>
      </p:sp>
      <p:sp>
        <p:nvSpPr>
          <p:cNvPr id="24" name="Tekstvak 23">
            <a:extLst>
              <a:ext uri="{FF2B5EF4-FFF2-40B4-BE49-F238E27FC236}">
                <a16:creationId xmlns:a16="http://schemas.microsoft.com/office/drawing/2014/main" id="{E59E0ADB-4A9F-88D5-CC4C-6B158DBDA52A}"/>
              </a:ext>
            </a:extLst>
          </p:cNvPr>
          <p:cNvSpPr txBox="1"/>
          <p:nvPr/>
        </p:nvSpPr>
        <p:spPr>
          <a:xfrm>
            <a:off x="1209425" y="2921829"/>
            <a:ext cx="3292870" cy="923330"/>
          </a:xfrm>
          <a:prstGeom prst="rect">
            <a:avLst/>
          </a:prstGeom>
          <a:noFill/>
        </p:spPr>
        <p:txBody>
          <a:bodyPr wrap="square" rtlCol="0">
            <a:spAutoFit/>
          </a:bodyPr>
          <a:lstStyle/>
          <a:p>
            <a:r>
              <a:rPr lang="nl-NL"/>
              <a:t>Gebruikt eigen VR software voor het creëren en inladen van een omgeving</a:t>
            </a:r>
          </a:p>
        </p:txBody>
      </p:sp>
      <p:sp>
        <p:nvSpPr>
          <p:cNvPr id="26" name="Kruis 25">
            <a:extLst>
              <a:ext uri="{FF2B5EF4-FFF2-40B4-BE49-F238E27FC236}">
                <a16:creationId xmlns:a16="http://schemas.microsoft.com/office/drawing/2014/main" id="{A031CDC2-1581-9182-8F2D-A2ECF19A74BD}"/>
              </a:ext>
            </a:extLst>
          </p:cNvPr>
          <p:cNvSpPr/>
          <p:nvPr/>
        </p:nvSpPr>
        <p:spPr>
          <a:xfrm>
            <a:off x="669379" y="6118852"/>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Stroomdiagram: Proces 26">
            <a:extLst>
              <a:ext uri="{FF2B5EF4-FFF2-40B4-BE49-F238E27FC236}">
                <a16:creationId xmlns:a16="http://schemas.microsoft.com/office/drawing/2014/main" id="{1B62BFFC-9FED-A3C7-BDBE-210D6BE178E7}"/>
              </a:ext>
            </a:extLst>
          </p:cNvPr>
          <p:cNvSpPr/>
          <p:nvPr/>
        </p:nvSpPr>
        <p:spPr>
          <a:xfrm>
            <a:off x="7223172" y="2475936"/>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kstvak 27">
            <a:extLst>
              <a:ext uri="{FF2B5EF4-FFF2-40B4-BE49-F238E27FC236}">
                <a16:creationId xmlns:a16="http://schemas.microsoft.com/office/drawing/2014/main" id="{82943C81-CAFE-1636-E6C8-44840561F765}"/>
              </a:ext>
            </a:extLst>
          </p:cNvPr>
          <p:cNvSpPr txBox="1"/>
          <p:nvPr/>
        </p:nvSpPr>
        <p:spPr>
          <a:xfrm>
            <a:off x="7534683" y="2312862"/>
            <a:ext cx="4160520" cy="369332"/>
          </a:xfrm>
          <a:prstGeom prst="rect">
            <a:avLst/>
          </a:prstGeom>
          <a:noFill/>
        </p:spPr>
        <p:txBody>
          <a:bodyPr wrap="square" rtlCol="0">
            <a:spAutoFit/>
          </a:bodyPr>
          <a:lstStyle/>
          <a:p>
            <a:r>
              <a:rPr lang="nl-NL"/>
              <a:t>Nog niet in bezit van defensie</a:t>
            </a:r>
          </a:p>
        </p:txBody>
      </p:sp>
      <p:sp>
        <p:nvSpPr>
          <p:cNvPr id="29" name="Tekstvak 28">
            <a:extLst>
              <a:ext uri="{FF2B5EF4-FFF2-40B4-BE49-F238E27FC236}">
                <a16:creationId xmlns:a16="http://schemas.microsoft.com/office/drawing/2014/main" id="{DD428A7B-20C8-8EBE-4894-A4CA3EC812E9}"/>
              </a:ext>
            </a:extLst>
          </p:cNvPr>
          <p:cNvSpPr txBox="1"/>
          <p:nvPr/>
        </p:nvSpPr>
        <p:spPr>
          <a:xfrm>
            <a:off x="1067056" y="5827973"/>
            <a:ext cx="3098176" cy="923330"/>
          </a:xfrm>
          <a:prstGeom prst="rect">
            <a:avLst/>
          </a:prstGeom>
          <a:noFill/>
        </p:spPr>
        <p:txBody>
          <a:bodyPr wrap="square" lIns="91440" tIns="45720" rIns="91440" bIns="45720" rtlCol="0" anchor="t">
            <a:spAutoFit/>
          </a:bodyPr>
          <a:lstStyle/>
          <a:p>
            <a:r>
              <a:rPr lang="nl-NL"/>
              <a:t>Software is al in gebruik en aangepast naar wens van de defensie</a:t>
            </a:r>
            <a:endParaRPr lang="nl-NL">
              <a:cs typeface="Calibri"/>
            </a:endParaRPr>
          </a:p>
        </p:txBody>
      </p:sp>
      <p:sp>
        <p:nvSpPr>
          <p:cNvPr id="20" name="Tekstvak 19">
            <a:extLst>
              <a:ext uri="{FF2B5EF4-FFF2-40B4-BE49-F238E27FC236}">
                <a16:creationId xmlns:a16="http://schemas.microsoft.com/office/drawing/2014/main" id="{FC0D48BF-CB1C-52DE-E1F0-34243CFF6EA8}"/>
              </a:ext>
            </a:extLst>
          </p:cNvPr>
          <p:cNvSpPr txBox="1"/>
          <p:nvPr/>
        </p:nvSpPr>
        <p:spPr>
          <a:xfrm>
            <a:off x="7509206" y="2764554"/>
            <a:ext cx="4160520" cy="369332"/>
          </a:xfrm>
          <a:prstGeom prst="rect">
            <a:avLst/>
          </a:prstGeom>
          <a:noFill/>
        </p:spPr>
        <p:txBody>
          <a:bodyPr wrap="square" lIns="91440" tIns="45720" rIns="91440" bIns="45720" rtlCol="0" anchor="t">
            <a:spAutoFit/>
          </a:bodyPr>
          <a:lstStyle/>
          <a:p>
            <a:r>
              <a:rPr lang="nl-NL"/>
              <a:t>Toepassing expliciet voor Gebouw CP</a:t>
            </a:r>
          </a:p>
        </p:txBody>
      </p:sp>
      <p:sp>
        <p:nvSpPr>
          <p:cNvPr id="21" name="Stroomdiagram: Proces 20">
            <a:extLst>
              <a:ext uri="{FF2B5EF4-FFF2-40B4-BE49-F238E27FC236}">
                <a16:creationId xmlns:a16="http://schemas.microsoft.com/office/drawing/2014/main" id="{27A9FD9D-0279-9824-AE57-DA8082106595}"/>
              </a:ext>
            </a:extLst>
          </p:cNvPr>
          <p:cNvSpPr/>
          <p:nvPr/>
        </p:nvSpPr>
        <p:spPr>
          <a:xfrm>
            <a:off x="7226805" y="2938527"/>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A7C8F67A-5D41-7DBD-7E36-ECFF63324C8D}"/>
              </a:ext>
            </a:extLst>
          </p:cNvPr>
          <p:cNvSpPr txBox="1"/>
          <p:nvPr/>
        </p:nvSpPr>
        <p:spPr>
          <a:xfrm>
            <a:off x="590385" y="1815843"/>
            <a:ext cx="3021360" cy="400110"/>
          </a:xfrm>
          <a:prstGeom prst="rect">
            <a:avLst/>
          </a:prstGeom>
          <a:noFill/>
        </p:spPr>
        <p:txBody>
          <a:bodyPr wrap="square" rtlCol="0">
            <a:spAutoFit/>
          </a:bodyPr>
          <a:lstStyle/>
          <a:p>
            <a:r>
              <a:rPr lang="nl-NL" sz="2000" b="1"/>
              <a:t>FARO Focus Laser Scanner</a:t>
            </a:r>
          </a:p>
        </p:txBody>
      </p:sp>
      <p:sp>
        <p:nvSpPr>
          <p:cNvPr id="31" name="Stroomdiagram: Proces 30">
            <a:extLst>
              <a:ext uri="{FF2B5EF4-FFF2-40B4-BE49-F238E27FC236}">
                <a16:creationId xmlns:a16="http://schemas.microsoft.com/office/drawing/2014/main" id="{2AA7AF62-F089-72E0-C2D6-7F651A36307D}"/>
              </a:ext>
            </a:extLst>
          </p:cNvPr>
          <p:cNvSpPr/>
          <p:nvPr/>
        </p:nvSpPr>
        <p:spPr>
          <a:xfrm>
            <a:off x="7223172" y="5898506"/>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Stroomdiagram: Proces 31">
            <a:extLst>
              <a:ext uri="{FF2B5EF4-FFF2-40B4-BE49-F238E27FC236}">
                <a16:creationId xmlns:a16="http://schemas.microsoft.com/office/drawing/2014/main" id="{C94CC011-8E8F-2586-FC85-B6391D78C4C0}"/>
              </a:ext>
            </a:extLst>
          </p:cNvPr>
          <p:cNvSpPr/>
          <p:nvPr/>
        </p:nvSpPr>
        <p:spPr>
          <a:xfrm>
            <a:off x="7224050" y="4750072"/>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328118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4"/>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5"/>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1251751"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5. Analyze</a:t>
            </a:r>
          </a:p>
        </p:txBody>
      </p:sp>
      <p:sp>
        <p:nvSpPr>
          <p:cNvPr id="11" name="Rechthoek 10">
            <a:extLst>
              <a:ext uri="{FF2B5EF4-FFF2-40B4-BE49-F238E27FC236}">
                <a16:creationId xmlns:a16="http://schemas.microsoft.com/office/drawing/2014/main" id="{7A74BBA0-4DF7-47AC-9E54-C25879022FAF}"/>
              </a:ext>
            </a:extLst>
          </p:cNvPr>
          <p:cNvSpPr/>
          <p:nvPr/>
        </p:nvSpPr>
        <p:spPr>
          <a:xfrm>
            <a:off x="0" y="6746042"/>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a:extLst>
              <a:ext uri="{FF2B5EF4-FFF2-40B4-BE49-F238E27FC236}">
                <a16:creationId xmlns:a16="http://schemas.microsoft.com/office/drawing/2014/main" id="{BA9B35E8-BFB4-5ED8-0CA8-B609FB7A0AF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469" b="88827" l="1369" r="96699">
                        <a14:foregroundMark x1="9179" y1="21788" x2="14010" y2="30726"/>
                        <a14:foregroundMark x1="14010" y1="30726" x2="15781" y2="60335"/>
                        <a14:foregroundMark x1="15781" y1="60335" x2="10548" y2="72067"/>
                        <a14:foregroundMark x1="10548" y1="72067" x2="9420" y2="72067"/>
                        <a14:foregroundMark x1="6361" y1="24022" x2="6200" y2="64246"/>
                        <a14:foregroundMark x1="5556" y1="79888" x2="11192" y2="78212"/>
                        <a14:foregroundMark x1="11192" y1="78212" x2="17713" y2="58101"/>
                        <a14:foregroundMark x1="17713" y1="58101" x2="13124" y2="30168"/>
                        <a14:foregroundMark x1="13124" y1="30168" x2="6280" y2="13408"/>
                        <a14:foregroundMark x1="12077" y1="19553" x2="17391" y2="36872"/>
                        <a14:foregroundMark x1="17391" y1="36872" x2="17552" y2="39106"/>
                        <a14:foregroundMark x1="18841" y1="61453" x2="17955" y2="29609"/>
                        <a14:foregroundMark x1="5233" y1="21788" x2="2979" y2="14525"/>
                        <a14:foregroundMark x1="1369" y1="5028" x2="1369" y2="5028"/>
                        <a14:foregroundMark x1="25443" y1="22346" x2="30998" y2="24581"/>
                        <a14:foregroundMark x1="30998" y1="24581" x2="36312" y2="50838"/>
                        <a14:foregroundMark x1="36312" y1="50838" x2="32850" y2="74302"/>
                        <a14:foregroundMark x1="32850" y1="74302" x2="29147" y2="73743"/>
                        <a14:foregroundMark x1="26973" y1="73743" x2="33253" y2="70391"/>
                        <a14:foregroundMark x1="33253" y1="70391" x2="37520" y2="50838"/>
                        <a14:foregroundMark x1="37520" y1="50838" x2="34058" y2="26816"/>
                        <a14:foregroundMark x1="34058" y1="26816" x2="32367" y2="25140"/>
                        <a14:foregroundMark x1="31159" y1="20670" x2="38084" y2="44693"/>
                        <a14:foregroundMark x1="38084" y1="44693" x2="37279" y2="73743"/>
                        <a14:foregroundMark x1="37279" y1="73743" x2="27778" y2="83240"/>
                        <a14:foregroundMark x1="27778" y1="83240" x2="24477" y2="22346"/>
                        <a14:foregroundMark x1="24879" y1="21229" x2="21256" y2="13966"/>
                        <a14:foregroundMark x1="30837" y1="51955" x2="28502" y2="64804"/>
                        <a14:foregroundMark x1="14171" y1="43575" x2="10306" y2="53631"/>
                        <a14:foregroundMark x1="45008" y1="29609" x2="49275" y2="30726"/>
                        <a14:foregroundMark x1="49275" y1="30726" x2="54187" y2="55866"/>
                        <a14:foregroundMark x1="54187" y1="55866" x2="50483" y2="78771"/>
                        <a14:foregroundMark x1="50483" y1="78771" x2="47826" y2="81006"/>
                        <a14:foregroundMark x1="54992" y1="60894" x2="49839" y2="21229"/>
                        <a14:foregroundMark x1="54831" y1="74860" x2="46377" y2="75419"/>
                        <a14:foregroundMark x1="43317" y1="85475" x2="42915" y2="26816"/>
                        <a14:foregroundMark x1="51610" y1="24022" x2="57488" y2="60894"/>
                        <a14:foregroundMark x1="57488" y1="60894" x2="57488" y2="64246"/>
                        <a14:foregroundMark x1="64734" y1="29050" x2="70129" y2="34637"/>
                        <a14:foregroundMark x1="70129" y1="34637" x2="75523" y2="69832"/>
                        <a14:foregroundMark x1="75523" y1="69832" x2="68760" y2="82123"/>
                        <a14:foregroundMark x1="68760" y1="82123" x2="66747" y2="80447"/>
                        <a14:foregroundMark x1="63849" y1="78212" x2="63285" y2="26257"/>
                        <a14:foregroundMark x1="74074" y1="36872" x2="68921" y2="24022"/>
                        <a14:foregroundMark x1="83333" y1="18994" x2="87440" y2="20670"/>
                        <a14:foregroundMark x1="87440" y1="20670" x2="93076" y2="47486"/>
                        <a14:foregroundMark x1="93076" y1="47486" x2="90741" y2="79888"/>
                        <a14:foregroundMark x1="90741" y1="79888" x2="86715" y2="80447"/>
                        <a14:foregroundMark x1="86715" y1="80447" x2="86554" y2="80447"/>
                        <a14:foregroundMark x1="85668" y1="73743" x2="90338" y2="52514"/>
                        <a14:foregroundMark x1="90338" y1="52514" x2="90338" y2="50279"/>
                        <a14:foregroundMark x1="94122" y1="44134" x2="91465" y2="78771"/>
                        <a14:foregroundMark x1="91465" y1="78771" x2="91465" y2="78771"/>
                        <a14:foregroundMark x1="96699" y1="56425" x2="94364" y2="26816"/>
                        <a14:foregroundMark x1="55314" y1="4469" x2="55314" y2="4469"/>
                      </a14:backgroundRemoval>
                    </a14:imgEffect>
                  </a14:imgLayer>
                </a14:imgProps>
              </a:ext>
            </a:extLst>
          </a:blip>
          <a:stretch>
            <a:fillRect/>
          </a:stretch>
        </p:blipFill>
        <p:spPr>
          <a:xfrm>
            <a:off x="7682204" y="121190"/>
            <a:ext cx="4403133" cy="634590"/>
          </a:xfrm>
          <a:prstGeom prst="rect">
            <a:avLst/>
          </a:prstGeom>
        </p:spPr>
      </p:pic>
      <p:sp>
        <p:nvSpPr>
          <p:cNvPr id="2" name="Tekstvak 1">
            <a:extLst>
              <a:ext uri="{FF2B5EF4-FFF2-40B4-BE49-F238E27FC236}">
                <a16:creationId xmlns:a16="http://schemas.microsoft.com/office/drawing/2014/main" id="{BBCD164D-A41E-D5A6-CF1E-311ED714F06A}"/>
              </a:ext>
            </a:extLst>
          </p:cNvPr>
          <p:cNvSpPr txBox="1"/>
          <p:nvPr/>
        </p:nvSpPr>
        <p:spPr>
          <a:xfrm>
            <a:off x="5325822" y="961871"/>
            <a:ext cx="1540356" cy="523220"/>
          </a:xfrm>
          <a:prstGeom prst="rect">
            <a:avLst/>
          </a:prstGeom>
          <a:noFill/>
          <a:ln>
            <a:solidFill>
              <a:schemeClr val="accent6">
                <a:lumMod val="50000"/>
              </a:schemeClr>
            </a:solidFill>
          </a:ln>
        </p:spPr>
        <p:txBody>
          <a:bodyPr wrap="square" rtlCol="0">
            <a:spAutoFit/>
          </a:bodyPr>
          <a:lstStyle/>
          <a:p>
            <a:pPr algn="ctr"/>
            <a:r>
              <a:rPr lang="nl-NL" sz="2800">
                <a:latin typeface="Arial Narrow" panose="020B0606020202030204" pitchFamily="34" charset="0"/>
              </a:rPr>
              <a:t>POV-films</a:t>
            </a:r>
          </a:p>
        </p:txBody>
      </p:sp>
      <p:sp>
        <p:nvSpPr>
          <p:cNvPr id="3" name="Kruis 2">
            <a:extLst>
              <a:ext uri="{FF2B5EF4-FFF2-40B4-BE49-F238E27FC236}">
                <a16:creationId xmlns:a16="http://schemas.microsoft.com/office/drawing/2014/main" id="{C620953A-C89C-C591-024B-270A82659E71}"/>
              </a:ext>
            </a:extLst>
          </p:cNvPr>
          <p:cNvSpPr/>
          <p:nvPr/>
        </p:nvSpPr>
        <p:spPr>
          <a:xfrm>
            <a:off x="1094557" y="1547545"/>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Stroomdiagram: Proces 8">
            <a:extLst>
              <a:ext uri="{FF2B5EF4-FFF2-40B4-BE49-F238E27FC236}">
                <a16:creationId xmlns:a16="http://schemas.microsoft.com/office/drawing/2014/main" id="{558FA826-8EFD-E123-8954-E061EFE62201}"/>
              </a:ext>
            </a:extLst>
          </p:cNvPr>
          <p:cNvSpPr/>
          <p:nvPr/>
        </p:nvSpPr>
        <p:spPr>
          <a:xfrm>
            <a:off x="6884377" y="1692807"/>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2169A496-5EA9-C183-5578-55F1BB5A0BE5}"/>
              </a:ext>
            </a:extLst>
          </p:cNvPr>
          <p:cNvSpPr txBox="1"/>
          <p:nvPr/>
        </p:nvSpPr>
        <p:spPr>
          <a:xfrm>
            <a:off x="7336719" y="1485091"/>
            <a:ext cx="2941285" cy="646331"/>
          </a:xfrm>
          <a:prstGeom prst="rect">
            <a:avLst/>
          </a:prstGeom>
          <a:noFill/>
        </p:spPr>
        <p:txBody>
          <a:bodyPr wrap="square" lIns="91440" tIns="45720" rIns="91440" bIns="45720" rtlCol="0" anchor="t">
            <a:spAutoFit/>
          </a:bodyPr>
          <a:lstStyle/>
          <a:p>
            <a:r>
              <a:rPr lang="nl-NL"/>
              <a:t>Dynamische input beperkt mogelijk</a:t>
            </a:r>
          </a:p>
        </p:txBody>
      </p:sp>
      <p:sp>
        <p:nvSpPr>
          <p:cNvPr id="12" name="Tekstvak 11">
            <a:extLst>
              <a:ext uri="{FF2B5EF4-FFF2-40B4-BE49-F238E27FC236}">
                <a16:creationId xmlns:a16="http://schemas.microsoft.com/office/drawing/2014/main" id="{6B13658F-9278-5D8C-3AF6-95161A850E67}"/>
              </a:ext>
            </a:extLst>
          </p:cNvPr>
          <p:cNvSpPr txBox="1"/>
          <p:nvPr/>
        </p:nvSpPr>
        <p:spPr>
          <a:xfrm>
            <a:off x="1851699" y="1485091"/>
            <a:ext cx="3579880" cy="646331"/>
          </a:xfrm>
          <a:prstGeom prst="rect">
            <a:avLst/>
          </a:prstGeom>
          <a:noFill/>
        </p:spPr>
        <p:txBody>
          <a:bodyPr wrap="square" rtlCol="0">
            <a:spAutoFit/>
          </a:bodyPr>
          <a:lstStyle/>
          <a:p>
            <a:r>
              <a:rPr lang="nl-NL"/>
              <a:t>Geen programmeren of coderen nodig. </a:t>
            </a:r>
          </a:p>
        </p:txBody>
      </p:sp>
      <p:sp>
        <p:nvSpPr>
          <p:cNvPr id="13" name="Stroomdiagram: Proces 12">
            <a:extLst>
              <a:ext uri="{FF2B5EF4-FFF2-40B4-BE49-F238E27FC236}">
                <a16:creationId xmlns:a16="http://schemas.microsoft.com/office/drawing/2014/main" id="{74822930-62AA-E839-21D9-D5F4AD0D1B3D}"/>
              </a:ext>
            </a:extLst>
          </p:cNvPr>
          <p:cNvSpPr/>
          <p:nvPr/>
        </p:nvSpPr>
        <p:spPr>
          <a:xfrm>
            <a:off x="6884378" y="2446647"/>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a:extLst>
              <a:ext uri="{FF2B5EF4-FFF2-40B4-BE49-F238E27FC236}">
                <a16:creationId xmlns:a16="http://schemas.microsoft.com/office/drawing/2014/main" id="{06DB539C-4113-3FA7-B6F6-8D349F537F5D}"/>
              </a:ext>
            </a:extLst>
          </p:cNvPr>
          <p:cNvSpPr txBox="1"/>
          <p:nvPr/>
        </p:nvSpPr>
        <p:spPr>
          <a:xfrm>
            <a:off x="7336719" y="2292260"/>
            <a:ext cx="3017485" cy="646331"/>
          </a:xfrm>
          <a:prstGeom prst="rect">
            <a:avLst/>
          </a:prstGeom>
          <a:noFill/>
        </p:spPr>
        <p:txBody>
          <a:bodyPr wrap="square" lIns="91440" tIns="45720" rIns="91440" bIns="45720" rtlCol="0" anchor="t">
            <a:spAutoFit/>
          </a:bodyPr>
          <a:lstStyle/>
          <a:p>
            <a:r>
              <a:rPr lang="nl-NL"/>
              <a:t>CP op brigade niveau nodig om te filmen</a:t>
            </a:r>
            <a:endParaRPr lang="nl-NL">
              <a:cs typeface="Calibri"/>
            </a:endParaRPr>
          </a:p>
        </p:txBody>
      </p:sp>
      <p:sp>
        <p:nvSpPr>
          <p:cNvPr id="17" name="Stroomdiagram: Proces 16">
            <a:extLst>
              <a:ext uri="{FF2B5EF4-FFF2-40B4-BE49-F238E27FC236}">
                <a16:creationId xmlns:a16="http://schemas.microsoft.com/office/drawing/2014/main" id="{531C8F2A-779B-E126-4D85-C57E86FEDA38}"/>
              </a:ext>
            </a:extLst>
          </p:cNvPr>
          <p:cNvSpPr/>
          <p:nvPr/>
        </p:nvSpPr>
        <p:spPr>
          <a:xfrm>
            <a:off x="6884377" y="3254004"/>
            <a:ext cx="286034" cy="69591"/>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Kruis 17">
            <a:extLst>
              <a:ext uri="{FF2B5EF4-FFF2-40B4-BE49-F238E27FC236}">
                <a16:creationId xmlns:a16="http://schemas.microsoft.com/office/drawing/2014/main" id="{0BAD157B-9D5C-0184-E7C6-AF10C5B95A82}"/>
              </a:ext>
            </a:extLst>
          </p:cNvPr>
          <p:cNvSpPr/>
          <p:nvPr/>
        </p:nvSpPr>
        <p:spPr>
          <a:xfrm>
            <a:off x="1094556" y="2363973"/>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Kruis 18">
            <a:extLst>
              <a:ext uri="{FF2B5EF4-FFF2-40B4-BE49-F238E27FC236}">
                <a16:creationId xmlns:a16="http://schemas.microsoft.com/office/drawing/2014/main" id="{49378588-66B5-AF8A-AB66-CC49B0299EF9}"/>
              </a:ext>
            </a:extLst>
          </p:cNvPr>
          <p:cNvSpPr/>
          <p:nvPr/>
        </p:nvSpPr>
        <p:spPr>
          <a:xfrm>
            <a:off x="1094556" y="3180402"/>
            <a:ext cx="304800" cy="285750"/>
          </a:xfrm>
          <a:prstGeom prst="plus">
            <a:avLst>
              <a:gd name="adj" fmla="val 3628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994C1975-0834-1A0B-7C20-55182F049A75}"/>
              </a:ext>
            </a:extLst>
          </p:cNvPr>
          <p:cNvSpPr txBox="1"/>
          <p:nvPr/>
        </p:nvSpPr>
        <p:spPr>
          <a:xfrm>
            <a:off x="1851698" y="2310590"/>
            <a:ext cx="3455927" cy="369332"/>
          </a:xfrm>
          <a:prstGeom prst="rect">
            <a:avLst/>
          </a:prstGeom>
          <a:noFill/>
        </p:spPr>
        <p:txBody>
          <a:bodyPr wrap="square" lIns="91440" tIns="45720" rIns="91440" bIns="45720" rtlCol="0" anchor="t">
            <a:spAutoFit/>
          </a:bodyPr>
          <a:lstStyle/>
          <a:p>
            <a:r>
              <a:rPr lang="nl-NL">
                <a:cs typeface="Calibri"/>
              </a:rPr>
              <a:t>Goedkoop in aanschaf</a:t>
            </a:r>
          </a:p>
        </p:txBody>
      </p:sp>
      <p:sp>
        <p:nvSpPr>
          <p:cNvPr id="22" name="Tekstvak 21">
            <a:extLst>
              <a:ext uri="{FF2B5EF4-FFF2-40B4-BE49-F238E27FC236}">
                <a16:creationId xmlns:a16="http://schemas.microsoft.com/office/drawing/2014/main" id="{90592BF0-20AE-B053-D4A4-8A1D1410745D}"/>
              </a:ext>
            </a:extLst>
          </p:cNvPr>
          <p:cNvSpPr txBox="1"/>
          <p:nvPr/>
        </p:nvSpPr>
        <p:spPr>
          <a:xfrm>
            <a:off x="1851697" y="2972803"/>
            <a:ext cx="3579880" cy="646331"/>
          </a:xfrm>
          <a:prstGeom prst="rect">
            <a:avLst/>
          </a:prstGeom>
          <a:noFill/>
        </p:spPr>
        <p:txBody>
          <a:bodyPr wrap="square" lIns="91440" tIns="45720" rIns="91440" bIns="45720" rtlCol="0" anchor="t">
            <a:spAutoFit/>
          </a:bodyPr>
          <a:lstStyle/>
          <a:p>
            <a:r>
              <a:rPr lang="nl-NL">
                <a:cs typeface="Calibri"/>
              </a:rPr>
              <a:t>Erg toegankelijk. Meerdere </a:t>
            </a:r>
            <a:r>
              <a:rPr lang="nl-NL" err="1">
                <a:cs typeface="Calibri"/>
              </a:rPr>
              <a:t>devices</a:t>
            </a:r>
            <a:r>
              <a:rPr lang="nl-NL">
                <a:cs typeface="Calibri"/>
              </a:rPr>
              <a:t> (Telefoon, Laptop, PC, VR bril.</a:t>
            </a:r>
            <a:endParaRPr lang="nl-NL"/>
          </a:p>
        </p:txBody>
      </p:sp>
      <p:sp>
        <p:nvSpPr>
          <p:cNvPr id="24" name="Tekstvak 23">
            <a:extLst>
              <a:ext uri="{FF2B5EF4-FFF2-40B4-BE49-F238E27FC236}">
                <a16:creationId xmlns:a16="http://schemas.microsoft.com/office/drawing/2014/main" id="{167CF86E-A63F-CC53-364D-5860FED3A16B}"/>
              </a:ext>
            </a:extLst>
          </p:cNvPr>
          <p:cNvSpPr txBox="1"/>
          <p:nvPr/>
        </p:nvSpPr>
        <p:spPr>
          <a:xfrm>
            <a:off x="7336719" y="3099669"/>
            <a:ext cx="3176812" cy="646331"/>
          </a:xfrm>
          <a:prstGeom prst="rect">
            <a:avLst/>
          </a:prstGeom>
          <a:noFill/>
        </p:spPr>
        <p:txBody>
          <a:bodyPr wrap="square" lIns="91440" tIns="45720" rIns="91440" bIns="45720" rtlCol="0" anchor="t">
            <a:spAutoFit/>
          </a:bodyPr>
          <a:lstStyle/>
          <a:p>
            <a:r>
              <a:rPr lang="nl-NL"/>
              <a:t>Niet toepasbaar op actuele situaties</a:t>
            </a:r>
          </a:p>
        </p:txBody>
      </p:sp>
      <p:sp>
        <p:nvSpPr>
          <p:cNvPr id="26" name="Tekstvak 25">
            <a:extLst>
              <a:ext uri="{FF2B5EF4-FFF2-40B4-BE49-F238E27FC236}">
                <a16:creationId xmlns:a16="http://schemas.microsoft.com/office/drawing/2014/main" id="{526F9210-85FE-D96F-2964-03DC7BC11D56}"/>
              </a:ext>
            </a:extLst>
          </p:cNvPr>
          <p:cNvSpPr txBox="1"/>
          <p:nvPr/>
        </p:nvSpPr>
        <p:spPr>
          <a:xfrm>
            <a:off x="7570771" y="4472931"/>
            <a:ext cx="4160520" cy="369332"/>
          </a:xfrm>
          <a:prstGeom prst="rect">
            <a:avLst/>
          </a:prstGeom>
          <a:noFill/>
        </p:spPr>
        <p:txBody>
          <a:bodyPr wrap="square" lIns="91440" tIns="45720" rIns="91440" bIns="45720" rtlCol="0" anchor="t">
            <a:spAutoFit/>
          </a:bodyPr>
          <a:lstStyle/>
          <a:p>
            <a:endParaRPr lang="nl-NL">
              <a:cs typeface="Calibri"/>
            </a:endParaRPr>
          </a:p>
        </p:txBody>
      </p:sp>
      <p:pic>
        <p:nvPicPr>
          <p:cNvPr id="23" name="Onlinemedia 22" title="The Fight for Falluja | 360 VR Video | The New York Times">
            <a:hlinkClick r:id="" action="ppaction://media"/>
            <a:extLst>
              <a:ext uri="{FF2B5EF4-FFF2-40B4-BE49-F238E27FC236}">
                <a16:creationId xmlns:a16="http://schemas.microsoft.com/office/drawing/2014/main" id="{315DFB84-75B5-F426-C4AF-4E5911BE621A}"/>
              </a:ext>
            </a:extLst>
          </p:cNvPr>
          <p:cNvPicPr>
            <a:picLocks noRot="1" noChangeAspect="1"/>
          </p:cNvPicPr>
          <p:nvPr>
            <a:videoFile r:link="rId1"/>
          </p:nvPr>
        </p:nvPicPr>
        <p:blipFill>
          <a:blip r:embed="rId8"/>
          <a:stretch>
            <a:fillRect/>
          </a:stretch>
        </p:blipFill>
        <p:spPr>
          <a:xfrm>
            <a:off x="4061753" y="4208751"/>
            <a:ext cx="3953102" cy="2233502"/>
          </a:xfrm>
          <a:prstGeom prst="rect">
            <a:avLst/>
          </a:prstGeom>
        </p:spPr>
      </p:pic>
    </p:spTree>
    <p:extLst>
      <p:ext uri="{BB962C8B-B14F-4D97-AF65-F5344CB8AC3E}">
        <p14:creationId xmlns:p14="http://schemas.microsoft.com/office/powerpoint/2010/main" val="26752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1251751"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5. Analyze</a:t>
            </a:r>
          </a:p>
        </p:txBody>
      </p:sp>
      <p:sp>
        <p:nvSpPr>
          <p:cNvPr id="11" name="Rechthoek 10">
            <a:extLst>
              <a:ext uri="{FF2B5EF4-FFF2-40B4-BE49-F238E27FC236}">
                <a16:creationId xmlns:a16="http://schemas.microsoft.com/office/drawing/2014/main" id="{7A74BBA0-4DF7-47AC-9E54-C25879022FAF}"/>
              </a:ext>
            </a:extLst>
          </p:cNvPr>
          <p:cNvSpPr/>
          <p:nvPr/>
        </p:nvSpPr>
        <p:spPr>
          <a:xfrm>
            <a:off x="0" y="6746042"/>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a:extLst>
              <a:ext uri="{FF2B5EF4-FFF2-40B4-BE49-F238E27FC236}">
                <a16:creationId xmlns:a16="http://schemas.microsoft.com/office/drawing/2014/main" id="{BA9B35E8-BFB4-5ED8-0CA8-B609FB7A0AF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69" b="88827" l="1369" r="96699">
                        <a14:foregroundMark x1="9179" y1="21788" x2="14010" y2="30726"/>
                        <a14:foregroundMark x1="14010" y1="30726" x2="15781" y2="60335"/>
                        <a14:foregroundMark x1="15781" y1="60335" x2="10548" y2="72067"/>
                        <a14:foregroundMark x1="10548" y1="72067" x2="9420" y2="72067"/>
                        <a14:foregroundMark x1="6361" y1="24022" x2="6200" y2="64246"/>
                        <a14:foregroundMark x1="5556" y1="79888" x2="11192" y2="78212"/>
                        <a14:foregroundMark x1="11192" y1="78212" x2="17713" y2="58101"/>
                        <a14:foregroundMark x1="17713" y1="58101" x2="13124" y2="30168"/>
                        <a14:foregroundMark x1="13124" y1="30168" x2="6280" y2="13408"/>
                        <a14:foregroundMark x1="12077" y1="19553" x2="17391" y2="36872"/>
                        <a14:foregroundMark x1="17391" y1="36872" x2="17552" y2="39106"/>
                        <a14:foregroundMark x1="18841" y1="61453" x2="17955" y2="29609"/>
                        <a14:foregroundMark x1="5233" y1="21788" x2="2979" y2="14525"/>
                        <a14:foregroundMark x1="1369" y1="5028" x2="1369" y2="5028"/>
                        <a14:foregroundMark x1="25443" y1="22346" x2="30998" y2="24581"/>
                        <a14:foregroundMark x1="30998" y1="24581" x2="36312" y2="50838"/>
                        <a14:foregroundMark x1="36312" y1="50838" x2="32850" y2="74302"/>
                        <a14:foregroundMark x1="32850" y1="74302" x2="29147" y2="73743"/>
                        <a14:foregroundMark x1="26973" y1="73743" x2="33253" y2="70391"/>
                        <a14:foregroundMark x1="33253" y1="70391" x2="37520" y2="50838"/>
                        <a14:foregroundMark x1="37520" y1="50838" x2="34058" y2="26816"/>
                        <a14:foregroundMark x1="34058" y1="26816" x2="32367" y2="25140"/>
                        <a14:foregroundMark x1="31159" y1="20670" x2="38084" y2="44693"/>
                        <a14:foregroundMark x1="38084" y1="44693" x2="37279" y2="73743"/>
                        <a14:foregroundMark x1="37279" y1="73743" x2="27778" y2="83240"/>
                        <a14:foregroundMark x1="27778" y1="83240" x2="24477" y2="22346"/>
                        <a14:foregroundMark x1="24879" y1="21229" x2="21256" y2="13966"/>
                        <a14:foregroundMark x1="30837" y1="51955" x2="28502" y2="64804"/>
                        <a14:foregroundMark x1="14171" y1="43575" x2="10306" y2="53631"/>
                        <a14:foregroundMark x1="45008" y1="29609" x2="49275" y2="30726"/>
                        <a14:foregroundMark x1="49275" y1="30726" x2="54187" y2="55866"/>
                        <a14:foregroundMark x1="54187" y1="55866" x2="50483" y2="78771"/>
                        <a14:foregroundMark x1="50483" y1="78771" x2="47826" y2="81006"/>
                        <a14:foregroundMark x1="54992" y1="60894" x2="49839" y2="21229"/>
                        <a14:foregroundMark x1="54831" y1="74860" x2="46377" y2="75419"/>
                        <a14:foregroundMark x1="43317" y1="85475" x2="42915" y2="26816"/>
                        <a14:foregroundMark x1="51610" y1="24022" x2="57488" y2="60894"/>
                        <a14:foregroundMark x1="57488" y1="60894" x2="57488" y2="64246"/>
                        <a14:foregroundMark x1="64734" y1="29050" x2="70129" y2="34637"/>
                        <a14:foregroundMark x1="70129" y1="34637" x2="75523" y2="69832"/>
                        <a14:foregroundMark x1="75523" y1="69832" x2="68760" y2="82123"/>
                        <a14:foregroundMark x1="68760" y1="82123" x2="66747" y2="80447"/>
                        <a14:foregroundMark x1="63849" y1="78212" x2="63285" y2="26257"/>
                        <a14:foregroundMark x1="74074" y1="36872" x2="68921" y2="24022"/>
                        <a14:foregroundMark x1="83333" y1="18994" x2="87440" y2="20670"/>
                        <a14:foregroundMark x1="87440" y1="20670" x2="93076" y2="47486"/>
                        <a14:foregroundMark x1="93076" y1="47486" x2="90741" y2="79888"/>
                        <a14:foregroundMark x1="90741" y1="79888" x2="86715" y2="80447"/>
                        <a14:foregroundMark x1="86715" y1="80447" x2="86554" y2="80447"/>
                        <a14:foregroundMark x1="85668" y1="73743" x2="90338" y2="52514"/>
                        <a14:foregroundMark x1="90338" y1="52514" x2="90338" y2="50279"/>
                        <a14:foregroundMark x1="94122" y1="44134" x2="91465" y2="78771"/>
                        <a14:foregroundMark x1="91465" y1="78771" x2="91465" y2="78771"/>
                        <a14:foregroundMark x1="96699" y1="56425" x2="94364" y2="26816"/>
                        <a14:foregroundMark x1="55314" y1="4469" x2="55314" y2="4469"/>
                      </a14:backgroundRemoval>
                    </a14:imgEffect>
                  </a14:imgLayer>
                </a14:imgProps>
              </a:ext>
            </a:extLst>
          </a:blip>
          <a:stretch>
            <a:fillRect/>
          </a:stretch>
        </p:blipFill>
        <p:spPr>
          <a:xfrm>
            <a:off x="7682204" y="121190"/>
            <a:ext cx="4403133" cy="634590"/>
          </a:xfrm>
          <a:prstGeom prst="rect">
            <a:avLst/>
          </a:prstGeom>
        </p:spPr>
      </p:pic>
      <p:cxnSp>
        <p:nvCxnSpPr>
          <p:cNvPr id="15" name="Rechte verbindingslijn 14">
            <a:extLst>
              <a:ext uri="{FF2B5EF4-FFF2-40B4-BE49-F238E27FC236}">
                <a16:creationId xmlns:a16="http://schemas.microsoft.com/office/drawing/2014/main" id="{79A9A8E7-1455-5B7A-AFEE-7A70E1308CF9}"/>
              </a:ext>
            </a:extLst>
          </p:cNvPr>
          <p:cNvCxnSpPr>
            <a:cxnSpLocks/>
          </p:cNvCxnSpPr>
          <p:nvPr/>
        </p:nvCxnSpPr>
        <p:spPr>
          <a:xfrm>
            <a:off x="8229269" y="812710"/>
            <a:ext cx="0" cy="6003311"/>
          </a:xfrm>
          <a:prstGeom prst="line">
            <a:avLst/>
          </a:prstGeom>
          <a:ln w="28575">
            <a:solidFill>
              <a:srgbClr val="004224"/>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93AB4BD8-BA62-F1FC-97EB-A79FADFD386F}"/>
              </a:ext>
            </a:extLst>
          </p:cNvPr>
          <p:cNvCxnSpPr>
            <a:cxnSpLocks/>
          </p:cNvCxnSpPr>
          <p:nvPr/>
        </p:nvCxnSpPr>
        <p:spPr>
          <a:xfrm>
            <a:off x="3828213" y="812710"/>
            <a:ext cx="0" cy="6003311"/>
          </a:xfrm>
          <a:prstGeom prst="line">
            <a:avLst/>
          </a:prstGeom>
          <a:ln w="28575">
            <a:solidFill>
              <a:srgbClr val="004224"/>
            </a:solidFill>
          </a:ln>
        </p:spPr>
        <p:style>
          <a:lnRef idx="1">
            <a:schemeClr val="accent1"/>
          </a:lnRef>
          <a:fillRef idx="0">
            <a:schemeClr val="accent1"/>
          </a:fillRef>
          <a:effectRef idx="0">
            <a:schemeClr val="accent1"/>
          </a:effectRef>
          <a:fontRef idx="minor">
            <a:schemeClr val="tx1"/>
          </a:fontRef>
        </p:style>
      </p:cxnSp>
      <p:sp>
        <p:nvSpPr>
          <p:cNvPr id="2" name="Tekstvak 1">
            <a:extLst>
              <a:ext uri="{FF2B5EF4-FFF2-40B4-BE49-F238E27FC236}">
                <a16:creationId xmlns:a16="http://schemas.microsoft.com/office/drawing/2014/main" id="{5940CFCA-F039-376B-1D81-4987563A1782}"/>
              </a:ext>
            </a:extLst>
          </p:cNvPr>
          <p:cNvSpPr txBox="1"/>
          <p:nvPr/>
        </p:nvSpPr>
        <p:spPr>
          <a:xfrm>
            <a:off x="8637419" y="1675704"/>
            <a:ext cx="4436561" cy="1631216"/>
          </a:xfrm>
          <a:prstGeom prst="rect">
            <a:avLst/>
          </a:prstGeom>
          <a:noFill/>
        </p:spPr>
        <p:txBody>
          <a:bodyPr wrap="square" rtlCol="0">
            <a:spAutoFit/>
          </a:bodyPr>
          <a:lstStyle/>
          <a:p>
            <a:r>
              <a:rPr lang="en-GB" b="1" err="1">
                <a:latin typeface="Arial Narrow" panose="020B0606020202030204" pitchFamily="34" charset="0"/>
              </a:rPr>
              <a:t>Aanbevolen</a:t>
            </a:r>
            <a:r>
              <a:rPr lang="en-GB" sz="1600" b="1">
                <a:latin typeface="Arial Narrow" panose="020B0606020202030204" pitchFamily="34" charset="0"/>
              </a:rPr>
              <a:t> </a:t>
            </a:r>
            <a:r>
              <a:rPr lang="en-GB" b="1">
                <a:latin typeface="Arial Narrow" panose="020B0606020202030204" pitchFamily="34" charset="0"/>
              </a:rPr>
              <a:t>Hardware</a:t>
            </a:r>
            <a:r>
              <a:rPr lang="en-GB" sz="1600" b="1">
                <a:latin typeface="Arial Narrow" panose="020B0606020202030204" pitchFamily="34" charset="0"/>
              </a:rPr>
              <a:t>: </a:t>
            </a:r>
          </a:p>
          <a:p>
            <a:pPr marL="285750" indent="-285750">
              <a:buFont typeface="Arial" panose="020B0604020202020204" pitchFamily="34" charset="0"/>
              <a:buChar char="•"/>
            </a:pPr>
            <a:r>
              <a:rPr lang="en-GB" sz="1600">
                <a:latin typeface="Arial Narrow" panose="020B0606020202030204" pitchFamily="34" charset="0"/>
              </a:rPr>
              <a:t>Laptop(s) met </a:t>
            </a:r>
            <a:r>
              <a:rPr lang="en-GB" sz="1600" err="1">
                <a:latin typeface="Arial Narrow" panose="020B0606020202030204" pitchFamily="34" charset="0"/>
              </a:rPr>
              <a:t>minimaal</a:t>
            </a:r>
            <a:r>
              <a:rPr lang="en-GB" sz="1600">
                <a:latin typeface="Arial Narrow" panose="020B0606020202030204" pitchFamily="34" charset="0"/>
              </a:rPr>
              <a:t>: </a:t>
            </a:r>
          </a:p>
          <a:p>
            <a:r>
              <a:rPr lang="nl-NL" sz="1100">
                <a:latin typeface="Arial Narrow" panose="020B0606020202030204" pitchFamily="34" charset="0"/>
              </a:rPr>
              <a:t>- CPU: Intel </a:t>
            </a:r>
            <a:r>
              <a:rPr lang="nl-NL" sz="1100" err="1">
                <a:latin typeface="Arial Narrow" panose="020B0606020202030204" pitchFamily="34" charset="0"/>
              </a:rPr>
              <a:t>Core</a:t>
            </a:r>
            <a:r>
              <a:rPr lang="nl-NL" sz="1100">
                <a:latin typeface="Arial Narrow" panose="020B0606020202030204" pitchFamily="34" charset="0"/>
              </a:rPr>
              <a:t> i9-10900K (of beter) </a:t>
            </a:r>
            <a:r>
              <a:rPr lang="nl-NL" sz="1100" err="1">
                <a:latin typeface="Arial Narrow" panose="020B0606020202030204" pitchFamily="34" charset="0"/>
              </a:rPr>
              <a:t>Ryzen</a:t>
            </a:r>
            <a:r>
              <a:rPr lang="nl-NL" sz="1100">
                <a:latin typeface="Arial Narrow" panose="020B0606020202030204" pitchFamily="34" charset="0"/>
              </a:rPr>
              <a:t> 9 5950X </a:t>
            </a:r>
          </a:p>
          <a:p>
            <a:r>
              <a:rPr lang="nl-NL" sz="1100">
                <a:latin typeface="Arial Narrow" panose="020B0606020202030204" pitchFamily="34" charset="0"/>
              </a:rPr>
              <a:t>- RAM: 64 GB DDR4 (of beter) </a:t>
            </a:r>
          </a:p>
          <a:p>
            <a:r>
              <a:rPr lang="nl-NL" sz="1100">
                <a:latin typeface="Arial Narrow" panose="020B0606020202030204" pitchFamily="34" charset="0"/>
              </a:rPr>
              <a:t>- GPU: Nvidia </a:t>
            </a:r>
            <a:r>
              <a:rPr lang="nl-NL" sz="1100" err="1">
                <a:latin typeface="Arial Narrow" panose="020B0606020202030204" pitchFamily="34" charset="0"/>
              </a:rPr>
              <a:t>GeForce</a:t>
            </a:r>
            <a:r>
              <a:rPr lang="nl-NL" sz="1100">
                <a:latin typeface="Arial Narrow" panose="020B0606020202030204" pitchFamily="34" charset="0"/>
              </a:rPr>
              <a:t> RTX 3080 (of beter) </a:t>
            </a:r>
          </a:p>
          <a:p>
            <a:r>
              <a:rPr lang="nl-NL" sz="1100">
                <a:latin typeface="Arial Narrow" panose="020B0606020202030204" pitchFamily="34" charset="0"/>
              </a:rPr>
              <a:t>- Disk: 1TB SSD </a:t>
            </a:r>
            <a:r>
              <a:rPr lang="nl-NL" sz="1100" err="1">
                <a:latin typeface="Arial Narrow" panose="020B0606020202030204" pitchFamily="34" charset="0"/>
              </a:rPr>
              <a:t>for</a:t>
            </a:r>
            <a:r>
              <a:rPr lang="nl-NL" sz="1100">
                <a:latin typeface="Arial Narrow" panose="020B0606020202030204" pitchFamily="34" charset="0"/>
              </a:rPr>
              <a:t> OS </a:t>
            </a:r>
            <a:r>
              <a:rPr lang="nl-NL" sz="1100" err="1">
                <a:latin typeface="Arial Narrow" panose="020B0606020202030204" pitchFamily="34" charset="0"/>
              </a:rPr>
              <a:t>and</a:t>
            </a:r>
            <a:r>
              <a:rPr lang="nl-NL" sz="1100">
                <a:latin typeface="Arial Narrow" panose="020B0606020202030204" pitchFamily="34" charset="0"/>
              </a:rPr>
              <a:t> VBS4 </a:t>
            </a:r>
          </a:p>
          <a:p>
            <a:r>
              <a:rPr lang="nl-NL" sz="1100">
                <a:latin typeface="Arial Narrow" panose="020B0606020202030204" pitchFamily="34" charset="0"/>
              </a:rPr>
              <a:t>- OS: Windows 10, 64-bit</a:t>
            </a:r>
          </a:p>
          <a:p>
            <a:endParaRPr lang="nl-NL" sz="1100">
              <a:latin typeface="Arial Narrow" panose="020B0606020202030204" pitchFamily="34" charset="0"/>
            </a:endParaRPr>
          </a:p>
        </p:txBody>
      </p:sp>
      <p:pic>
        <p:nvPicPr>
          <p:cNvPr id="3" name="Afbeelding 2">
            <a:extLst>
              <a:ext uri="{FF2B5EF4-FFF2-40B4-BE49-F238E27FC236}">
                <a16:creationId xmlns:a16="http://schemas.microsoft.com/office/drawing/2014/main" id="{6B062A53-473A-28C0-ACFD-70AB8C46383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09512" y="4200986"/>
            <a:ext cx="1763274" cy="1057965"/>
          </a:xfrm>
          <a:prstGeom prst="rect">
            <a:avLst/>
          </a:prstGeom>
        </p:spPr>
      </p:pic>
      <p:sp>
        <p:nvSpPr>
          <p:cNvPr id="9" name="Tekstvak 8">
            <a:extLst>
              <a:ext uri="{FF2B5EF4-FFF2-40B4-BE49-F238E27FC236}">
                <a16:creationId xmlns:a16="http://schemas.microsoft.com/office/drawing/2014/main" id="{774CA710-854E-CCB1-B526-4B49B706D777}"/>
              </a:ext>
            </a:extLst>
          </p:cNvPr>
          <p:cNvSpPr txBox="1"/>
          <p:nvPr/>
        </p:nvSpPr>
        <p:spPr>
          <a:xfrm>
            <a:off x="8592708" y="5523359"/>
            <a:ext cx="3577303" cy="1292662"/>
          </a:xfrm>
          <a:prstGeom prst="rect">
            <a:avLst/>
          </a:prstGeom>
          <a:noFill/>
          <a:ln>
            <a:noFill/>
          </a:ln>
        </p:spPr>
        <p:txBody>
          <a:bodyPr wrap="square" rtlCol="0">
            <a:spAutoFit/>
          </a:bodyPr>
          <a:lstStyle/>
          <a:p>
            <a:pPr algn="ctr"/>
            <a:r>
              <a:rPr lang="nl-NL" b="1">
                <a:latin typeface="Arial Narrow" panose="020B0606020202030204" pitchFamily="34" charset="0"/>
              </a:rPr>
              <a:t>Aanbevolen software</a:t>
            </a:r>
            <a:r>
              <a:rPr lang="nl-NL" sz="1600" b="1">
                <a:latin typeface="Arial Narrow" panose="020B0606020202030204" pitchFamily="34" charset="0"/>
              </a:rPr>
              <a:t>: </a:t>
            </a:r>
          </a:p>
          <a:p>
            <a:pPr marL="285750" indent="-285750">
              <a:buFont typeface="Arial" panose="020B0604020202020204" pitchFamily="34" charset="0"/>
              <a:buChar char="•"/>
            </a:pPr>
            <a:r>
              <a:rPr lang="nl-NL" sz="1600">
                <a:latin typeface="Arial Narrow" panose="020B0606020202030204" pitchFamily="34" charset="0"/>
              </a:rPr>
              <a:t>VBS4 met </a:t>
            </a:r>
            <a:r>
              <a:rPr lang="nl-NL" sz="1600" err="1">
                <a:latin typeface="Arial Narrow" panose="020B0606020202030204" pitchFamily="34" charset="0"/>
              </a:rPr>
              <a:t>add-on</a:t>
            </a:r>
            <a:r>
              <a:rPr lang="nl-NL" sz="1600">
                <a:latin typeface="Arial Narrow" panose="020B0606020202030204" pitchFamily="34" charset="0"/>
              </a:rPr>
              <a:t> van VWS (World server) en VBS blue IG</a:t>
            </a:r>
          </a:p>
          <a:p>
            <a:pPr marL="285750" indent="-285750">
              <a:buFont typeface="Arial" panose="020B0604020202020204" pitchFamily="34" charset="0"/>
              <a:buChar char="•"/>
            </a:pPr>
            <a:endParaRPr lang="nl-NL" sz="1400"/>
          </a:p>
          <a:p>
            <a:pPr marL="285750" indent="-285750">
              <a:buFont typeface="Arial" panose="020B0604020202020204" pitchFamily="34" charset="0"/>
              <a:buChar char="•"/>
            </a:pPr>
            <a:endParaRPr lang="nl-NL" sz="1400"/>
          </a:p>
        </p:txBody>
      </p:sp>
      <p:sp>
        <p:nvSpPr>
          <p:cNvPr id="10" name="Tekstvak 9">
            <a:extLst>
              <a:ext uri="{FF2B5EF4-FFF2-40B4-BE49-F238E27FC236}">
                <a16:creationId xmlns:a16="http://schemas.microsoft.com/office/drawing/2014/main" id="{5AB4DAB9-342C-D698-F9B6-3B0964571803}"/>
              </a:ext>
            </a:extLst>
          </p:cNvPr>
          <p:cNvSpPr txBox="1"/>
          <p:nvPr/>
        </p:nvSpPr>
        <p:spPr>
          <a:xfrm>
            <a:off x="4491956" y="1620861"/>
            <a:ext cx="3643516" cy="2539157"/>
          </a:xfrm>
          <a:prstGeom prst="rect">
            <a:avLst/>
          </a:prstGeom>
          <a:noFill/>
          <a:ln>
            <a:noFill/>
          </a:ln>
        </p:spPr>
        <p:txBody>
          <a:bodyPr wrap="square" rtlCol="0">
            <a:spAutoFit/>
          </a:bodyPr>
          <a:lstStyle/>
          <a:p>
            <a:r>
              <a:rPr lang="nl-NL" b="1">
                <a:latin typeface="Arial Narrow" panose="020B0606020202030204" pitchFamily="34" charset="0"/>
              </a:rPr>
              <a:t>Aanbevolen hardware: </a:t>
            </a:r>
            <a:endParaRPr lang="nl-NL" sz="1600" b="1">
              <a:latin typeface="Arial Narrow" panose="020B0606020202030204" pitchFamily="34" charset="0"/>
            </a:endParaRPr>
          </a:p>
          <a:p>
            <a:pPr marL="285750" indent="-285750">
              <a:buFont typeface="Arial" panose="020B0604020202020204" pitchFamily="34" charset="0"/>
              <a:buChar char="•"/>
            </a:pPr>
            <a:r>
              <a:rPr lang="en-GB" sz="1600">
                <a:latin typeface="Arial Narrow" panose="020B0606020202030204" pitchFamily="34" charset="0"/>
              </a:rPr>
              <a:t>Laptop(s) met </a:t>
            </a:r>
            <a:r>
              <a:rPr lang="en-GB" sz="1600" err="1">
                <a:latin typeface="Arial Narrow" panose="020B0606020202030204" pitchFamily="34" charset="0"/>
              </a:rPr>
              <a:t>minimaal</a:t>
            </a:r>
            <a:r>
              <a:rPr lang="en-GB" sz="1600">
                <a:latin typeface="Arial Narrow" panose="020B0606020202030204" pitchFamily="34" charset="0"/>
              </a:rPr>
              <a:t>: </a:t>
            </a:r>
          </a:p>
          <a:p>
            <a:r>
              <a:rPr lang="nl-NL" sz="1100">
                <a:latin typeface="Arial Narrow" panose="020B0606020202030204" pitchFamily="34" charset="0"/>
              </a:rPr>
              <a:t>- CPU: Intel </a:t>
            </a:r>
            <a:r>
              <a:rPr lang="nl-NL" sz="1100" err="1">
                <a:latin typeface="Arial Narrow" panose="020B0606020202030204" pitchFamily="34" charset="0"/>
              </a:rPr>
              <a:t>Core</a:t>
            </a:r>
            <a:r>
              <a:rPr lang="nl-NL" sz="1100">
                <a:latin typeface="Arial Narrow" panose="020B0606020202030204" pitchFamily="34" charset="0"/>
              </a:rPr>
              <a:t> i9-10900K (of beter) </a:t>
            </a:r>
            <a:r>
              <a:rPr lang="nl-NL" sz="1100" err="1">
                <a:latin typeface="Arial Narrow" panose="020B0606020202030204" pitchFamily="34" charset="0"/>
              </a:rPr>
              <a:t>Ryzen</a:t>
            </a:r>
            <a:r>
              <a:rPr lang="nl-NL" sz="1100">
                <a:latin typeface="Arial Narrow" panose="020B0606020202030204" pitchFamily="34" charset="0"/>
              </a:rPr>
              <a:t> 9 5950X </a:t>
            </a:r>
          </a:p>
          <a:p>
            <a:r>
              <a:rPr lang="nl-NL" sz="1100">
                <a:latin typeface="Arial Narrow" panose="020B0606020202030204" pitchFamily="34" charset="0"/>
              </a:rPr>
              <a:t>- RAM: 64 GB DDR4 (of beter) </a:t>
            </a:r>
          </a:p>
          <a:p>
            <a:r>
              <a:rPr lang="nl-NL" sz="1100">
                <a:latin typeface="Arial Narrow" panose="020B0606020202030204" pitchFamily="34" charset="0"/>
              </a:rPr>
              <a:t>- GPU: Nvidia </a:t>
            </a:r>
            <a:r>
              <a:rPr lang="nl-NL" sz="1100" err="1">
                <a:latin typeface="Arial Narrow" panose="020B0606020202030204" pitchFamily="34" charset="0"/>
              </a:rPr>
              <a:t>GeForce</a:t>
            </a:r>
            <a:r>
              <a:rPr lang="nl-NL" sz="1100">
                <a:latin typeface="Arial Narrow" panose="020B0606020202030204" pitchFamily="34" charset="0"/>
              </a:rPr>
              <a:t> RTX 3080 (of beter) </a:t>
            </a:r>
          </a:p>
          <a:p>
            <a:r>
              <a:rPr lang="nl-NL" sz="1100">
                <a:latin typeface="Arial Narrow" panose="020B0606020202030204" pitchFamily="34" charset="0"/>
              </a:rPr>
              <a:t>- Disk: 1TB SSD </a:t>
            </a:r>
            <a:r>
              <a:rPr lang="nl-NL" sz="1100" err="1">
                <a:latin typeface="Arial Narrow" panose="020B0606020202030204" pitchFamily="34" charset="0"/>
              </a:rPr>
              <a:t>for</a:t>
            </a:r>
            <a:r>
              <a:rPr lang="nl-NL" sz="1100">
                <a:latin typeface="Arial Narrow" panose="020B0606020202030204" pitchFamily="34" charset="0"/>
              </a:rPr>
              <a:t> OS </a:t>
            </a:r>
            <a:r>
              <a:rPr lang="nl-NL" sz="1100" err="1">
                <a:latin typeface="Arial Narrow" panose="020B0606020202030204" pitchFamily="34" charset="0"/>
              </a:rPr>
              <a:t>and</a:t>
            </a:r>
            <a:r>
              <a:rPr lang="nl-NL" sz="1100">
                <a:latin typeface="Arial Narrow" panose="020B0606020202030204" pitchFamily="34" charset="0"/>
              </a:rPr>
              <a:t> VBS4 </a:t>
            </a:r>
          </a:p>
          <a:p>
            <a:r>
              <a:rPr lang="nl-NL" sz="1100">
                <a:latin typeface="Arial Narrow" panose="020B0606020202030204" pitchFamily="34" charset="0"/>
              </a:rPr>
              <a:t>- OS: Windows 10, 64-bit</a:t>
            </a:r>
          </a:p>
          <a:p>
            <a:br>
              <a:rPr lang="en-GB" sz="1100">
                <a:latin typeface="Arial Narrow" panose="020B0606020202030204" pitchFamily="34" charset="0"/>
              </a:rPr>
            </a:br>
            <a:r>
              <a:rPr lang="en-GB" sz="1100">
                <a:latin typeface="Arial Narrow" panose="020B0606020202030204" pitchFamily="34" charset="0"/>
              </a:rPr>
              <a:t>- VBS laptops </a:t>
            </a:r>
            <a:r>
              <a:rPr lang="en-GB" sz="1100" err="1">
                <a:latin typeface="Arial Narrow" panose="020B0606020202030204" pitchFamily="34" charset="0"/>
              </a:rPr>
              <a:t>zijn</a:t>
            </a:r>
            <a:r>
              <a:rPr lang="en-GB" sz="1100">
                <a:latin typeface="Arial Narrow" panose="020B0606020202030204" pitchFamily="34" charset="0"/>
              </a:rPr>
              <a:t> al in </a:t>
            </a:r>
            <a:r>
              <a:rPr lang="en-GB" sz="1100" err="1">
                <a:latin typeface="Arial Narrow" panose="020B0606020202030204" pitchFamily="34" charset="0"/>
              </a:rPr>
              <a:t>inloop</a:t>
            </a:r>
            <a:r>
              <a:rPr lang="en-GB" sz="1100">
                <a:latin typeface="Arial Narrow" panose="020B0606020202030204" pitchFamily="34" charset="0"/>
              </a:rPr>
              <a:t> </a:t>
            </a:r>
            <a:r>
              <a:rPr lang="en-GB" sz="1100" err="1">
                <a:latin typeface="Arial Narrow" panose="020B0606020202030204" pitchFamily="34" charset="0"/>
              </a:rPr>
              <a:t>bij</a:t>
            </a:r>
            <a:r>
              <a:rPr lang="en-GB" sz="1100">
                <a:latin typeface="Arial Narrow" panose="020B0606020202030204" pitchFamily="34" charset="0"/>
              </a:rPr>
              <a:t> </a:t>
            </a:r>
            <a:r>
              <a:rPr lang="en-GB" sz="1100" err="1">
                <a:latin typeface="Arial Narrow" panose="020B0606020202030204" pitchFamily="34" charset="0"/>
              </a:rPr>
              <a:t>defensie</a:t>
            </a:r>
            <a:endParaRPr lang="en-GB" sz="1100">
              <a:latin typeface="Arial Narrow" panose="020B0606020202030204" pitchFamily="34" charset="0"/>
            </a:endParaRPr>
          </a:p>
          <a:p>
            <a:endParaRPr lang="en-GB" sz="1100">
              <a:latin typeface="Arial Narrow" panose="020B0606020202030204" pitchFamily="34" charset="0"/>
            </a:endParaRPr>
          </a:p>
          <a:p>
            <a:pPr marL="171450" indent="-171450">
              <a:buFontTx/>
              <a:buChar char="-"/>
            </a:pPr>
            <a:endParaRPr lang="en-GB" sz="1100">
              <a:latin typeface="Arial Narrow" panose="020B0606020202030204" pitchFamily="34" charset="0"/>
            </a:endParaRPr>
          </a:p>
          <a:p>
            <a:pPr marL="285750" indent="-285750">
              <a:buFont typeface="Arial" panose="020B0604020202020204" pitchFamily="34" charset="0"/>
              <a:buChar char="•"/>
            </a:pPr>
            <a:r>
              <a:rPr lang="nl-NL" sz="1600">
                <a:latin typeface="Arial Narrow" panose="020B0606020202030204" pitchFamily="34" charset="0"/>
              </a:rPr>
              <a:t>Microsoft HoloLens 2/3</a:t>
            </a:r>
          </a:p>
          <a:p>
            <a:endParaRPr lang="nl-NL" sz="1000">
              <a:latin typeface="Arial Narrow" panose="020B0606020202030204" pitchFamily="34" charset="0"/>
            </a:endParaRPr>
          </a:p>
        </p:txBody>
      </p:sp>
      <p:sp>
        <p:nvSpPr>
          <p:cNvPr id="12" name="Tekstvak 11">
            <a:extLst>
              <a:ext uri="{FF2B5EF4-FFF2-40B4-BE49-F238E27FC236}">
                <a16:creationId xmlns:a16="http://schemas.microsoft.com/office/drawing/2014/main" id="{700C5636-BE1E-37AB-E490-0BA560DB3BD7}"/>
              </a:ext>
            </a:extLst>
          </p:cNvPr>
          <p:cNvSpPr txBox="1"/>
          <p:nvPr/>
        </p:nvSpPr>
        <p:spPr>
          <a:xfrm>
            <a:off x="8432751" y="951615"/>
            <a:ext cx="3555768" cy="523220"/>
          </a:xfrm>
          <a:prstGeom prst="rect">
            <a:avLst/>
          </a:prstGeom>
          <a:noFill/>
          <a:ln>
            <a:solidFill>
              <a:schemeClr val="accent6">
                <a:lumMod val="50000"/>
              </a:schemeClr>
            </a:solidFill>
          </a:ln>
        </p:spPr>
        <p:txBody>
          <a:bodyPr wrap="square" rtlCol="0">
            <a:spAutoFit/>
          </a:bodyPr>
          <a:lstStyle/>
          <a:p>
            <a:pPr algn="ctr"/>
            <a:r>
              <a:rPr lang="nl-NL" sz="2800">
                <a:latin typeface="Arial Narrow" panose="020B0606020202030204" pitchFamily="34" charset="0"/>
              </a:rPr>
              <a:t>Virtual </a:t>
            </a:r>
            <a:r>
              <a:rPr lang="nl-NL" sz="2800" err="1">
                <a:latin typeface="Arial Narrow" panose="020B0606020202030204" pitchFamily="34" charset="0"/>
              </a:rPr>
              <a:t>battle</a:t>
            </a:r>
            <a:r>
              <a:rPr lang="nl-NL" sz="2800">
                <a:latin typeface="Arial Narrow" panose="020B0606020202030204" pitchFamily="34" charset="0"/>
              </a:rPr>
              <a:t> </a:t>
            </a:r>
            <a:r>
              <a:rPr lang="nl-NL" sz="2800" err="1">
                <a:latin typeface="Arial Narrow" panose="020B0606020202030204" pitchFamily="34" charset="0"/>
              </a:rPr>
              <a:t>space</a:t>
            </a:r>
            <a:r>
              <a:rPr lang="nl-NL" sz="2800">
                <a:latin typeface="Arial Narrow" panose="020B0606020202030204" pitchFamily="34" charset="0"/>
              </a:rPr>
              <a:t> (VBS) </a:t>
            </a:r>
          </a:p>
        </p:txBody>
      </p:sp>
      <p:sp>
        <p:nvSpPr>
          <p:cNvPr id="13" name="Tekstvak 12">
            <a:extLst>
              <a:ext uri="{FF2B5EF4-FFF2-40B4-BE49-F238E27FC236}">
                <a16:creationId xmlns:a16="http://schemas.microsoft.com/office/drawing/2014/main" id="{9FB035D9-4A0D-1455-EB2F-3C94114A73AA}"/>
              </a:ext>
            </a:extLst>
          </p:cNvPr>
          <p:cNvSpPr txBox="1"/>
          <p:nvPr/>
        </p:nvSpPr>
        <p:spPr>
          <a:xfrm>
            <a:off x="4409011" y="972788"/>
            <a:ext cx="3373978" cy="523220"/>
          </a:xfrm>
          <a:prstGeom prst="rect">
            <a:avLst/>
          </a:prstGeom>
          <a:noFill/>
          <a:ln>
            <a:solidFill>
              <a:schemeClr val="accent6">
                <a:lumMod val="50000"/>
              </a:schemeClr>
            </a:solidFill>
          </a:ln>
        </p:spPr>
        <p:txBody>
          <a:bodyPr wrap="square" rtlCol="0">
            <a:spAutoFit/>
          </a:bodyPr>
          <a:lstStyle/>
          <a:p>
            <a:pPr algn="ctr"/>
            <a:r>
              <a:rPr lang="nl-NL" sz="2800" err="1">
                <a:latin typeface="Arial Narrow" panose="020B0606020202030204" pitchFamily="34" charset="0"/>
              </a:rPr>
              <a:t>Augmented</a:t>
            </a:r>
            <a:r>
              <a:rPr lang="nl-NL" sz="2800">
                <a:latin typeface="Arial Narrow" panose="020B0606020202030204" pitchFamily="34" charset="0"/>
              </a:rPr>
              <a:t> </a:t>
            </a:r>
            <a:r>
              <a:rPr lang="nl-NL" sz="2800" err="1">
                <a:latin typeface="Arial Narrow" panose="020B0606020202030204" pitchFamily="34" charset="0"/>
              </a:rPr>
              <a:t>reality</a:t>
            </a:r>
            <a:r>
              <a:rPr lang="nl-NL" sz="2800">
                <a:latin typeface="Arial Narrow" panose="020B0606020202030204" pitchFamily="34" charset="0"/>
              </a:rPr>
              <a:t> (AR) </a:t>
            </a:r>
          </a:p>
        </p:txBody>
      </p:sp>
      <p:pic>
        <p:nvPicPr>
          <p:cNvPr id="16" name="Afbeelding 15">
            <a:extLst>
              <a:ext uri="{FF2B5EF4-FFF2-40B4-BE49-F238E27FC236}">
                <a16:creationId xmlns:a16="http://schemas.microsoft.com/office/drawing/2014/main" id="{861AA378-5901-B7F5-DB64-CF091D6FB24B}"/>
              </a:ext>
            </a:extLst>
          </p:cNvPr>
          <p:cNvPicPr>
            <a:picLocks noChangeAspect="1"/>
          </p:cNvPicPr>
          <p:nvPr/>
        </p:nvPicPr>
        <p:blipFill>
          <a:blip r:embed="rId8"/>
          <a:stretch>
            <a:fillRect/>
          </a:stretch>
        </p:blipFill>
        <p:spPr>
          <a:xfrm>
            <a:off x="4433863" y="4296452"/>
            <a:ext cx="1332396" cy="998011"/>
          </a:xfrm>
          <a:prstGeom prst="rect">
            <a:avLst/>
          </a:prstGeom>
        </p:spPr>
      </p:pic>
      <p:pic>
        <p:nvPicPr>
          <p:cNvPr id="17" name="Afbeelding 16">
            <a:extLst>
              <a:ext uri="{FF2B5EF4-FFF2-40B4-BE49-F238E27FC236}">
                <a16:creationId xmlns:a16="http://schemas.microsoft.com/office/drawing/2014/main" id="{2DE5A92C-EECC-0264-2846-79CD793268F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14257" y="4338929"/>
            <a:ext cx="1713882" cy="951412"/>
          </a:xfrm>
          <a:prstGeom prst="rect">
            <a:avLst/>
          </a:prstGeom>
        </p:spPr>
      </p:pic>
      <p:sp>
        <p:nvSpPr>
          <p:cNvPr id="18" name="Tekstvak 17">
            <a:extLst>
              <a:ext uri="{FF2B5EF4-FFF2-40B4-BE49-F238E27FC236}">
                <a16:creationId xmlns:a16="http://schemas.microsoft.com/office/drawing/2014/main" id="{4E53F8C4-E3B6-3DF9-DD60-F67CB65B8134}"/>
              </a:ext>
            </a:extLst>
          </p:cNvPr>
          <p:cNvSpPr txBox="1"/>
          <p:nvPr/>
        </p:nvSpPr>
        <p:spPr>
          <a:xfrm>
            <a:off x="4344791" y="5578412"/>
            <a:ext cx="3502417" cy="1046440"/>
          </a:xfrm>
          <a:prstGeom prst="rect">
            <a:avLst/>
          </a:prstGeom>
          <a:noFill/>
          <a:ln>
            <a:noFill/>
          </a:ln>
        </p:spPr>
        <p:txBody>
          <a:bodyPr wrap="square" rtlCol="0">
            <a:spAutoFit/>
          </a:bodyPr>
          <a:lstStyle/>
          <a:p>
            <a:pPr algn="ctr"/>
            <a:r>
              <a:rPr lang="nl-NL" b="1">
                <a:latin typeface="Arial Narrow" panose="020B0606020202030204" pitchFamily="34" charset="0"/>
              </a:rPr>
              <a:t>Aanbevolen software</a:t>
            </a:r>
            <a:r>
              <a:rPr lang="nl-NL" sz="1600" b="1">
                <a:latin typeface="Arial Narrow" panose="020B0606020202030204" pitchFamily="34" charset="0"/>
              </a:rPr>
              <a:t>: </a:t>
            </a:r>
          </a:p>
          <a:p>
            <a:pPr marL="285750" indent="-285750">
              <a:buFont typeface="Arial" panose="020B0604020202020204" pitchFamily="34" charset="0"/>
              <a:buChar char="•"/>
            </a:pPr>
            <a:r>
              <a:rPr lang="nl-NL" sz="1600" err="1">
                <a:latin typeface="Arial Narrow" panose="020B0606020202030204" pitchFamily="34" charset="0"/>
              </a:rPr>
              <a:t>Unity</a:t>
            </a:r>
            <a:endParaRPr lang="nl-NL" sz="1600">
              <a:latin typeface="Arial Narrow" panose="020B0606020202030204" pitchFamily="34" charset="0"/>
            </a:endParaRPr>
          </a:p>
          <a:p>
            <a:pPr marL="285750" indent="-285750">
              <a:buFont typeface="Arial" panose="020B0604020202020204" pitchFamily="34" charset="0"/>
              <a:buChar char="•"/>
            </a:pPr>
            <a:endParaRPr lang="nl-NL" sz="1400"/>
          </a:p>
          <a:p>
            <a:pPr marL="285750" indent="-285750">
              <a:buFont typeface="Arial" panose="020B0604020202020204" pitchFamily="34" charset="0"/>
              <a:buChar char="•"/>
            </a:pPr>
            <a:endParaRPr lang="nl-NL" sz="1400"/>
          </a:p>
        </p:txBody>
      </p:sp>
      <p:sp>
        <p:nvSpPr>
          <p:cNvPr id="19" name="Tekstvak 18">
            <a:extLst>
              <a:ext uri="{FF2B5EF4-FFF2-40B4-BE49-F238E27FC236}">
                <a16:creationId xmlns:a16="http://schemas.microsoft.com/office/drawing/2014/main" id="{FE415EE8-D3C8-4BA5-8DAC-93B3574DE205}"/>
              </a:ext>
            </a:extLst>
          </p:cNvPr>
          <p:cNvSpPr txBox="1"/>
          <p:nvPr/>
        </p:nvSpPr>
        <p:spPr>
          <a:xfrm>
            <a:off x="353992" y="1634471"/>
            <a:ext cx="3534201" cy="2723823"/>
          </a:xfrm>
          <a:prstGeom prst="rect">
            <a:avLst/>
          </a:prstGeom>
          <a:noFill/>
        </p:spPr>
        <p:txBody>
          <a:bodyPr wrap="square" rtlCol="0">
            <a:spAutoFit/>
          </a:bodyPr>
          <a:lstStyle/>
          <a:p>
            <a:r>
              <a:rPr lang="nl-NL" b="1">
                <a:latin typeface="Arial Narrow" panose="020B0606020202030204" pitchFamily="34" charset="0"/>
              </a:rPr>
              <a:t>Aanbevolen Hardware: </a:t>
            </a:r>
          </a:p>
          <a:p>
            <a:pPr marL="285750" indent="-285750">
              <a:buFont typeface="Arial" panose="020B0604020202020204" pitchFamily="34" charset="0"/>
              <a:buChar char="•"/>
            </a:pPr>
            <a:r>
              <a:rPr lang="nl-NL" sz="1600">
                <a:latin typeface="Arial Narrow" panose="020B0606020202030204" pitchFamily="34" charset="0"/>
              </a:rPr>
              <a:t>Laptop(s) met minimaal: </a:t>
            </a:r>
          </a:p>
          <a:p>
            <a:r>
              <a:rPr lang="nl-NL" sz="1100">
                <a:latin typeface="Arial Narrow" panose="020B0606020202030204" pitchFamily="34" charset="0"/>
              </a:rPr>
              <a:t>- CPU: Intel </a:t>
            </a:r>
            <a:r>
              <a:rPr lang="nl-NL" sz="1100" err="1">
                <a:latin typeface="Arial Narrow" panose="020B0606020202030204" pitchFamily="34" charset="0"/>
              </a:rPr>
              <a:t>Core</a:t>
            </a:r>
            <a:r>
              <a:rPr lang="nl-NL" sz="1100">
                <a:latin typeface="Arial Narrow" panose="020B0606020202030204" pitchFamily="34" charset="0"/>
              </a:rPr>
              <a:t> i9-10900K (of beter) </a:t>
            </a:r>
            <a:r>
              <a:rPr lang="nl-NL" sz="1100" err="1">
                <a:latin typeface="Arial Narrow" panose="020B0606020202030204" pitchFamily="34" charset="0"/>
              </a:rPr>
              <a:t>Ryzen</a:t>
            </a:r>
            <a:r>
              <a:rPr lang="nl-NL" sz="1100">
                <a:latin typeface="Arial Narrow" panose="020B0606020202030204" pitchFamily="34" charset="0"/>
              </a:rPr>
              <a:t> 9 5950X </a:t>
            </a:r>
          </a:p>
          <a:p>
            <a:r>
              <a:rPr lang="nl-NL" sz="1100">
                <a:latin typeface="Arial Narrow" panose="020B0606020202030204" pitchFamily="34" charset="0"/>
              </a:rPr>
              <a:t>- RAM: 64 GB DDR4 (of beter) </a:t>
            </a:r>
          </a:p>
          <a:p>
            <a:r>
              <a:rPr lang="nl-NL" sz="1100">
                <a:latin typeface="Arial Narrow" panose="020B0606020202030204" pitchFamily="34" charset="0"/>
              </a:rPr>
              <a:t>- GPU: Nvidia </a:t>
            </a:r>
            <a:r>
              <a:rPr lang="nl-NL" sz="1100" err="1">
                <a:latin typeface="Arial Narrow" panose="020B0606020202030204" pitchFamily="34" charset="0"/>
              </a:rPr>
              <a:t>GeForce</a:t>
            </a:r>
            <a:r>
              <a:rPr lang="nl-NL" sz="1100">
                <a:latin typeface="Arial Narrow" panose="020B0606020202030204" pitchFamily="34" charset="0"/>
              </a:rPr>
              <a:t> RTX 3080 (of beter) </a:t>
            </a:r>
          </a:p>
          <a:p>
            <a:r>
              <a:rPr lang="nl-NL" sz="1100">
                <a:latin typeface="Arial Narrow" panose="020B0606020202030204" pitchFamily="34" charset="0"/>
              </a:rPr>
              <a:t>- Disk: 1TB SSD </a:t>
            </a:r>
            <a:r>
              <a:rPr lang="nl-NL" sz="1100" err="1">
                <a:latin typeface="Arial Narrow" panose="020B0606020202030204" pitchFamily="34" charset="0"/>
              </a:rPr>
              <a:t>for</a:t>
            </a:r>
            <a:r>
              <a:rPr lang="nl-NL" sz="1100">
                <a:latin typeface="Arial Narrow" panose="020B0606020202030204" pitchFamily="34" charset="0"/>
              </a:rPr>
              <a:t> OS </a:t>
            </a:r>
            <a:r>
              <a:rPr lang="nl-NL" sz="1100" err="1">
                <a:latin typeface="Arial Narrow" panose="020B0606020202030204" pitchFamily="34" charset="0"/>
              </a:rPr>
              <a:t>and</a:t>
            </a:r>
            <a:r>
              <a:rPr lang="nl-NL" sz="1100">
                <a:latin typeface="Arial Narrow" panose="020B0606020202030204" pitchFamily="34" charset="0"/>
              </a:rPr>
              <a:t> VBS4 </a:t>
            </a:r>
          </a:p>
          <a:p>
            <a:r>
              <a:rPr lang="nl-NL" sz="1100">
                <a:latin typeface="Arial Narrow" panose="020B0606020202030204" pitchFamily="34" charset="0"/>
              </a:rPr>
              <a:t>- OS: Windows 10, 64-bit</a:t>
            </a:r>
          </a:p>
          <a:p>
            <a:endParaRPr lang="nl-NL" sz="1100">
              <a:latin typeface="Arial Narrow" panose="020B0606020202030204" pitchFamily="34" charset="0"/>
            </a:endParaRPr>
          </a:p>
          <a:p>
            <a:r>
              <a:rPr lang="nl-NL" sz="1100">
                <a:latin typeface="Arial Narrow" panose="020B0606020202030204" pitchFamily="34" charset="0"/>
              </a:rPr>
              <a:t>- VBS laptops zijn al in omloop bij defensie</a:t>
            </a:r>
          </a:p>
          <a:p>
            <a:r>
              <a:rPr lang="nl-NL" sz="1100">
                <a:latin typeface="Arial Narrow"/>
              </a:rPr>
              <a:t>- Kosten: 4.250,98 Euro</a:t>
            </a:r>
          </a:p>
          <a:p>
            <a:pPr marL="171450" indent="-171450">
              <a:buFontTx/>
              <a:buChar char="-"/>
            </a:pPr>
            <a:endParaRPr lang="en-GB" sz="1100">
              <a:latin typeface="Arial Narrow"/>
            </a:endParaRPr>
          </a:p>
          <a:p>
            <a:pPr marL="285750" indent="-285750">
              <a:buFont typeface="Arial" panose="020B0604020202020204" pitchFamily="34" charset="0"/>
              <a:buChar char="•"/>
            </a:pPr>
            <a:r>
              <a:rPr lang="en-GB" sz="1600">
                <a:latin typeface="Arial Narrow" panose="020B0606020202030204" pitchFamily="34" charset="0"/>
              </a:rPr>
              <a:t>HTC </a:t>
            </a:r>
            <a:r>
              <a:rPr lang="en-GB" sz="1600" err="1">
                <a:latin typeface="Arial Narrow" panose="020B0606020202030204" pitchFamily="34" charset="0"/>
              </a:rPr>
              <a:t>vive</a:t>
            </a:r>
            <a:r>
              <a:rPr lang="en-GB" sz="1600">
                <a:latin typeface="Arial Narrow" panose="020B0606020202030204" pitchFamily="34" charset="0"/>
              </a:rPr>
              <a:t> focus 3</a:t>
            </a:r>
          </a:p>
          <a:p>
            <a:r>
              <a:rPr lang="en-GB" sz="1050">
                <a:latin typeface="Arial Narrow" panose="020B0606020202030204" pitchFamily="34" charset="0"/>
              </a:rPr>
              <a:t>- </a:t>
            </a:r>
            <a:r>
              <a:rPr lang="en-GB" sz="1100" err="1">
                <a:latin typeface="Arial Narrow"/>
              </a:rPr>
              <a:t>Kosten</a:t>
            </a:r>
            <a:r>
              <a:rPr lang="en-GB" sz="1100">
                <a:latin typeface="Arial Narrow"/>
              </a:rPr>
              <a:t>: 1.234,28 Euro</a:t>
            </a:r>
          </a:p>
          <a:p>
            <a:endParaRPr lang="nl-NL" sz="1100">
              <a:latin typeface="Arial Narrow" panose="020B0606020202030204" pitchFamily="34" charset="0"/>
            </a:endParaRPr>
          </a:p>
        </p:txBody>
      </p:sp>
      <p:sp>
        <p:nvSpPr>
          <p:cNvPr id="21" name="Tekstvak 20">
            <a:extLst>
              <a:ext uri="{FF2B5EF4-FFF2-40B4-BE49-F238E27FC236}">
                <a16:creationId xmlns:a16="http://schemas.microsoft.com/office/drawing/2014/main" id="{907B60C4-8D67-FFE4-843D-371EDAB60712}"/>
              </a:ext>
            </a:extLst>
          </p:cNvPr>
          <p:cNvSpPr txBox="1"/>
          <p:nvPr/>
        </p:nvSpPr>
        <p:spPr>
          <a:xfrm>
            <a:off x="350360" y="972788"/>
            <a:ext cx="3152560" cy="523220"/>
          </a:xfrm>
          <a:prstGeom prst="rect">
            <a:avLst/>
          </a:prstGeom>
          <a:noFill/>
          <a:ln>
            <a:solidFill>
              <a:schemeClr val="accent6">
                <a:lumMod val="50000"/>
              </a:schemeClr>
            </a:solidFill>
          </a:ln>
        </p:spPr>
        <p:txBody>
          <a:bodyPr wrap="square" rtlCol="0">
            <a:spAutoFit/>
          </a:bodyPr>
          <a:lstStyle/>
          <a:p>
            <a:pPr algn="ctr"/>
            <a:r>
              <a:rPr lang="nl-NL" sz="2800">
                <a:latin typeface="Arial Narrow" panose="020B0606020202030204" pitchFamily="34" charset="0"/>
              </a:rPr>
              <a:t>Virtual </a:t>
            </a:r>
            <a:r>
              <a:rPr lang="nl-NL" sz="2800" err="1">
                <a:latin typeface="Arial Narrow" panose="020B0606020202030204" pitchFamily="34" charset="0"/>
              </a:rPr>
              <a:t>reality</a:t>
            </a:r>
            <a:r>
              <a:rPr lang="nl-NL" sz="2800">
                <a:latin typeface="Arial Narrow" panose="020B0606020202030204" pitchFamily="34" charset="0"/>
              </a:rPr>
              <a:t> (VR) </a:t>
            </a:r>
          </a:p>
        </p:txBody>
      </p:sp>
      <p:pic>
        <p:nvPicPr>
          <p:cNvPr id="22" name="Afbeelding 21">
            <a:extLst>
              <a:ext uri="{FF2B5EF4-FFF2-40B4-BE49-F238E27FC236}">
                <a16:creationId xmlns:a16="http://schemas.microsoft.com/office/drawing/2014/main" id="{D4F8E32E-7D41-9597-4AD6-C0A5DBFFFBC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27757" y="4296452"/>
            <a:ext cx="1821747" cy="1093048"/>
          </a:xfrm>
          <a:prstGeom prst="rect">
            <a:avLst/>
          </a:prstGeom>
        </p:spPr>
      </p:pic>
      <p:pic>
        <p:nvPicPr>
          <p:cNvPr id="23" name="Afbeelding 22">
            <a:extLst>
              <a:ext uri="{FF2B5EF4-FFF2-40B4-BE49-F238E27FC236}">
                <a16:creationId xmlns:a16="http://schemas.microsoft.com/office/drawing/2014/main" id="{92D383DC-E61C-6189-06FE-42AB6DD64C6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63422" y="4235883"/>
            <a:ext cx="1241594" cy="1241594"/>
          </a:xfrm>
          <a:prstGeom prst="rect">
            <a:avLst/>
          </a:prstGeom>
        </p:spPr>
      </p:pic>
      <p:sp>
        <p:nvSpPr>
          <p:cNvPr id="24" name="Tekstvak 23">
            <a:extLst>
              <a:ext uri="{FF2B5EF4-FFF2-40B4-BE49-F238E27FC236}">
                <a16:creationId xmlns:a16="http://schemas.microsoft.com/office/drawing/2014/main" id="{0BC651E1-6036-899C-30BC-CFA31DD8096F}"/>
              </a:ext>
            </a:extLst>
          </p:cNvPr>
          <p:cNvSpPr txBox="1"/>
          <p:nvPr/>
        </p:nvSpPr>
        <p:spPr>
          <a:xfrm>
            <a:off x="228921" y="5598667"/>
            <a:ext cx="3577303" cy="1046440"/>
          </a:xfrm>
          <a:prstGeom prst="rect">
            <a:avLst/>
          </a:prstGeom>
          <a:noFill/>
          <a:ln>
            <a:noFill/>
          </a:ln>
        </p:spPr>
        <p:txBody>
          <a:bodyPr wrap="square" rtlCol="0">
            <a:spAutoFit/>
          </a:bodyPr>
          <a:lstStyle/>
          <a:p>
            <a:pPr algn="ctr"/>
            <a:r>
              <a:rPr lang="nl-NL" b="1">
                <a:latin typeface="Arial Narrow" panose="020B0606020202030204" pitchFamily="34" charset="0"/>
              </a:rPr>
              <a:t>Aanbevolen software</a:t>
            </a:r>
            <a:r>
              <a:rPr lang="nl-NL" sz="1600" b="1">
                <a:latin typeface="Arial Narrow" panose="020B0606020202030204" pitchFamily="34" charset="0"/>
              </a:rPr>
              <a:t>: </a:t>
            </a:r>
          </a:p>
          <a:p>
            <a:pPr marL="285750" indent="-285750">
              <a:buFont typeface="Arial" panose="020B0604020202020204" pitchFamily="34" charset="0"/>
              <a:buChar char="•"/>
            </a:pPr>
            <a:r>
              <a:rPr lang="nl-NL" sz="1600" err="1">
                <a:latin typeface="Arial Narrow" panose="020B0606020202030204" pitchFamily="34" charset="0"/>
              </a:rPr>
              <a:t>Unity</a:t>
            </a:r>
            <a:endParaRPr lang="nl-NL" sz="1600">
              <a:latin typeface="Arial Narrow" panose="020B0606020202030204" pitchFamily="34" charset="0"/>
            </a:endParaRPr>
          </a:p>
          <a:p>
            <a:pPr marL="285750" indent="-285750">
              <a:buFont typeface="Arial" panose="020B0604020202020204" pitchFamily="34" charset="0"/>
              <a:buChar char="•"/>
            </a:pPr>
            <a:endParaRPr lang="nl-NL" sz="1400"/>
          </a:p>
          <a:p>
            <a:pPr marL="285750" indent="-285750">
              <a:buFont typeface="Arial" panose="020B0604020202020204" pitchFamily="34" charset="0"/>
              <a:buChar char="•"/>
            </a:pPr>
            <a:endParaRPr lang="nl-NL" sz="1400"/>
          </a:p>
        </p:txBody>
      </p:sp>
    </p:spTree>
    <p:extLst>
      <p:ext uri="{BB962C8B-B14F-4D97-AF65-F5344CB8AC3E}">
        <p14:creationId xmlns:p14="http://schemas.microsoft.com/office/powerpoint/2010/main" val="2060789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1251751"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5. Analyze</a:t>
            </a:r>
          </a:p>
        </p:txBody>
      </p:sp>
      <p:sp>
        <p:nvSpPr>
          <p:cNvPr id="11" name="Rechthoek 10">
            <a:extLst>
              <a:ext uri="{FF2B5EF4-FFF2-40B4-BE49-F238E27FC236}">
                <a16:creationId xmlns:a16="http://schemas.microsoft.com/office/drawing/2014/main" id="{7A74BBA0-4DF7-47AC-9E54-C25879022FAF}"/>
              </a:ext>
            </a:extLst>
          </p:cNvPr>
          <p:cNvSpPr/>
          <p:nvPr/>
        </p:nvSpPr>
        <p:spPr>
          <a:xfrm>
            <a:off x="0" y="6746042"/>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a:extLst>
              <a:ext uri="{FF2B5EF4-FFF2-40B4-BE49-F238E27FC236}">
                <a16:creationId xmlns:a16="http://schemas.microsoft.com/office/drawing/2014/main" id="{BA9B35E8-BFB4-5ED8-0CA8-B609FB7A0AF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69" b="88827" l="1369" r="96699">
                        <a14:foregroundMark x1="9179" y1="21788" x2="14010" y2="30726"/>
                        <a14:foregroundMark x1="14010" y1="30726" x2="15781" y2="60335"/>
                        <a14:foregroundMark x1="15781" y1="60335" x2="10548" y2="72067"/>
                        <a14:foregroundMark x1="10548" y1="72067" x2="9420" y2="72067"/>
                        <a14:foregroundMark x1="6361" y1="24022" x2="6200" y2="64246"/>
                        <a14:foregroundMark x1="5556" y1="79888" x2="11192" y2="78212"/>
                        <a14:foregroundMark x1="11192" y1="78212" x2="17713" y2="58101"/>
                        <a14:foregroundMark x1="17713" y1="58101" x2="13124" y2="30168"/>
                        <a14:foregroundMark x1="13124" y1="30168" x2="6280" y2="13408"/>
                        <a14:foregroundMark x1="12077" y1="19553" x2="17391" y2="36872"/>
                        <a14:foregroundMark x1="17391" y1="36872" x2="17552" y2="39106"/>
                        <a14:foregroundMark x1="18841" y1="61453" x2="17955" y2="29609"/>
                        <a14:foregroundMark x1="5233" y1="21788" x2="2979" y2="14525"/>
                        <a14:foregroundMark x1="1369" y1="5028" x2="1369" y2="5028"/>
                        <a14:foregroundMark x1="25443" y1="22346" x2="30998" y2="24581"/>
                        <a14:foregroundMark x1="30998" y1="24581" x2="36312" y2="50838"/>
                        <a14:foregroundMark x1="36312" y1="50838" x2="32850" y2="74302"/>
                        <a14:foregroundMark x1="32850" y1="74302" x2="29147" y2="73743"/>
                        <a14:foregroundMark x1="26973" y1="73743" x2="33253" y2="70391"/>
                        <a14:foregroundMark x1="33253" y1="70391" x2="37520" y2="50838"/>
                        <a14:foregroundMark x1="37520" y1="50838" x2="34058" y2="26816"/>
                        <a14:foregroundMark x1="34058" y1="26816" x2="32367" y2="25140"/>
                        <a14:foregroundMark x1="31159" y1="20670" x2="38084" y2="44693"/>
                        <a14:foregroundMark x1="38084" y1="44693" x2="37279" y2="73743"/>
                        <a14:foregroundMark x1="37279" y1="73743" x2="27778" y2="83240"/>
                        <a14:foregroundMark x1="27778" y1="83240" x2="24477" y2="22346"/>
                        <a14:foregroundMark x1="24879" y1="21229" x2="21256" y2="13966"/>
                        <a14:foregroundMark x1="30837" y1="51955" x2="28502" y2="64804"/>
                        <a14:foregroundMark x1="14171" y1="43575" x2="10306" y2="53631"/>
                        <a14:foregroundMark x1="45008" y1="29609" x2="49275" y2="30726"/>
                        <a14:foregroundMark x1="49275" y1="30726" x2="54187" y2="55866"/>
                        <a14:foregroundMark x1="54187" y1="55866" x2="50483" y2="78771"/>
                        <a14:foregroundMark x1="50483" y1="78771" x2="47826" y2="81006"/>
                        <a14:foregroundMark x1="54992" y1="60894" x2="49839" y2="21229"/>
                        <a14:foregroundMark x1="54831" y1="74860" x2="46377" y2="75419"/>
                        <a14:foregroundMark x1="43317" y1="85475" x2="42915" y2="26816"/>
                        <a14:foregroundMark x1="51610" y1="24022" x2="57488" y2="60894"/>
                        <a14:foregroundMark x1="57488" y1="60894" x2="57488" y2="64246"/>
                        <a14:foregroundMark x1="64734" y1="29050" x2="70129" y2="34637"/>
                        <a14:foregroundMark x1="70129" y1="34637" x2="75523" y2="69832"/>
                        <a14:foregroundMark x1="75523" y1="69832" x2="68760" y2="82123"/>
                        <a14:foregroundMark x1="68760" y1="82123" x2="66747" y2="80447"/>
                        <a14:foregroundMark x1="63849" y1="78212" x2="63285" y2="26257"/>
                        <a14:foregroundMark x1="74074" y1="36872" x2="68921" y2="24022"/>
                        <a14:foregroundMark x1="83333" y1="18994" x2="87440" y2="20670"/>
                        <a14:foregroundMark x1="87440" y1="20670" x2="93076" y2="47486"/>
                        <a14:foregroundMark x1="93076" y1="47486" x2="90741" y2="79888"/>
                        <a14:foregroundMark x1="90741" y1="79888" x2="86715" y2="80447"/>
                        <a14:foregroundMark x1="86715" y1="80447" x2="86554" y2="80447"/>
                        <a14:foregroundMark x1="85668" y1="73743" x2="90338" y2="52514"/>
                        <a14:foregroundMark x1="90338" y1="52514" x2="90338" y2="50279"/>
                        <a14:foregroundMark x1="94122" y1="44134" x2="91465" y2="78771"/>
                        <a14:foregroundMark x1="91465" y1="78771" x2="91465" y2="78771"/>
                        <a14:foregroundMark x1="96699" y1="56425" x2="94364" y2="26816"/>
                        <a14:foregroundMark x1="55314" y1="4469" x2="55314" y2="4469"/>
                      </a14:backgroundRemoval>
                    </a14:imgEffect>
                  </a14:imgLayer>
                </a14:imgProps>
              </a:ext>
            </a:extLst>
          </a:blip>
          <a:stretch>
            <a:fillRect/>
          </a:stretch>
        </p:blipFill>
        <p:spPr>
          <a:xfrm>
            <a:off x="7682204" y="121190"/>
            <a:ext cx="4403133" cy="634590"/>
          </a:xfrm>
          <a:prstGeom prst="rect">
            <a:avLst/>
          </a:prstGeom>
        </p:spPr>
      </p:pic>
      <p:sp>
        <p:nvSpPr>
          <p:cNvPr id="26" name="Tekstvak 25">
            <a:extLst>
              <a:ext uri="{FF2B5EF4-FFF2-40B4-BE49-F238E27FC236}">
                <a16:creationId xmlns:a16="http://schemas.microsoft.com/office/drawing/2014/main" id="{526F9210-85FE-D96F-2964-03DC7BC11D56}"/>
              </a:ext>
            </a:extLst>
          </p:cNvPr>
          <p:cNvSpPr txBox="1"/>
          <p:nvPr/>
        </p:nvSpPr>
        <p:spPr>
          <a:xfrm>
            <a:off x="7570771" y="4472931"/>
            <a:ext cx="4160520" cy="369332"/>
          </a:xfrm>
          <a:prstGeom prst="rect">
            <a:avLst/>
          </a:prstGeom>
          <a:noFill/>
        </p:spPr>
        <p:txBody>
          <a:bodyPr wrap="square" lIns="91440" tIns="45720" rIns="91440" bIns="45720" rtlCol="0" anchor="t">
            <a:spAutoFit/>
          </a:bodyPr>
          <a:lstStyle/>
          <a:p>
            <a:endParaRPr lang="nl-NL">
              <a:cs typeface="Calibri"/>
            </a:endParaRPr>
          </a:p>
        </p:txBody>
      </p:sp>
      <p:sp>
        <p:nvSpPr>
          <p:cNvPr id="20" name="Tekstvak 19">
            <a:extLst>
              <a:ext uri="{FF2B5EF4-FFF2-40B4-BE49-F238E27FC236}">
                <a16:creationId xmlns:a16="http://schemas.microsoft.com/office/drawing/2014/main" id="{660AB6A8-5810-0B1C-1F96-FAA656C288C0}"/>
              </a:ext>
            </a:extLst>
          </p:cNvPr>
          <p:cNvSpPr txBox="1"/>
          <p:nvPr/>
        </p:nvSpPr>
        <p:spPr>
          <a:xfrm>
            <a:off x="8739847" y="1584859"/>
            <a:ext cx="3345490" cy="1846659"/>
          </a:xfrm>
          <a:prstGeom prst="rect">
            <a:avLst/>
          </a:prstGeom>
          <a:noFill/>
        </p:spPr>
        <p:txBody>
          <a:bodyPr wrap="square" lIns="91440" tIns="45720" rIns="91440" bIns="45720" rtlCol="0" anchor="t">
            <a:spAutoFit/>
          </a:bodyPr>
          <a:lstStyle/>
          <a:p>
            <a:r>
              <a:rPr lang="en-GB" b="1" err="1">
                <a:latin typeface="Arial Narrow"/>
              </a:rPr>
              <a:t>Aanbevolen</a:t>
            </a:r>
            <a:r>
              <a:rPr lang="en-GB" b="1">
                <a:latin typeface="Arial Narrow"/>
              </a:rPr>
              <a:t> Hardware: </a:t>
            </a:r>
            <a:endParaRPr lang="en-GB" b="1">
              <a:latin typeface="Arial Narrow" panose="020B0606020202030204" pitchFamily="34" charset="0"/>
            </a:endParaRPr>
          </a:p>
          <a:p>
            <a:pPr marL="285750" indent="-285750">
              <a:buFont typeface="Arial" panose="020B0604020202020204" pitchFamily="34" charset="0"/>
              <a:buChar char="•"/>
            </a:pPr>
            <a:r>
              <a:rPr lang="en-GB" sz="1600" err="1">
                <a:latin typeface="Arial Narrow"/>
              </a:rPr>
              <a:t>Huidige</a:t>
            </a:r>
            <a:r>
              <a:rPr lang="en-GB" sz="1600">
                <a:latin typeface="Arial Narrow"/>
              </a:rPr>
              <a:t> PC’s, laptops of </a:t>
            </a:r>
            <a:r>
              <a:rPr lang="en-GB" sz="1600" err="1">
                <a:latin typeface="Arial Narrow"/>
              </a:rPr>
              <a:t>telefoon</a:t>
            </a:r>
            <a:endParaRPr lang="en-GB" sz="1600">
              <a:latin typeface="Arial Narrow"/>
            </a:endParaRPr>
          </a:p>
          <a:p>
            <a:pPr marL="285750" indent="-285750">
              <a:buFont typeface="Arial" panose="020B0604020202020204" pitchFamily="34" charset="0"/>
              <a:buChar char="•"/>
            </a:pPr>
            <a:r>
              <a:rPr lang="en-GB" sz="1600" err="1">
                <a:latin typeface="Arial Narrow"/>
              </a:rPr>
              <a:t>Opname</a:t>
            </a:r>
            <a:r>
              <a:rPr lang="en-GB" sz="1600">
                <a:latin typeface="Arial Narrow"/>
              </a:rPr>
              <a:t> </a:t>
            </a:r>
            <a:r>
              <a:rPr lang="en-GB" sz="1600" err="1">
                <a:latin typeface="Arial Narrow"/>
              </a:rPr>
              <a:t>apparatuur</a:t>
            </a:r>
            <a:r>
              <a:rPr lang="en-GB" sz="1600">
                <a:latin typeface="Arial Narrow"/>
              </a:rPr>
              <a:t>. </a:t>
            </a:r>
          </a:p>
          <a:p>
            <a:pPr marL="285750" indent="-285750">
              <a:buFontTx/>
              <a:buChar char="-"/>
            </a:pPr>
            <a:r>
              <a:rPr lang="en-GB" sz="1600">
                <a:latin typeface="Arial Narrow"/>
              </a:rPr>
              <a:t>Camera: GoPro Max/ 360 camera;</a:t>
            </a:r>
            <a:br>
              <a:rPr lang="en-GB" sz="1600">
                <a:latin typeface="Arial Narrow"/>
              </a:rPr>
            </a:br>
            <a:r>
              <a:rPr lang="en-GB" sz="1600" err="1">
                <a:latin typeface="Arial Narrow"/>
              </a:rPr>
              <a:t>Prijs</a:t>
            </a:r>
            <a:r>
              <a:rPr lang="en-GB" sz="1600">
                <a:latin typeface="Arial Narrow"/>
              </a:rPr>
              <a:t>: 508 euro</a:t>
            </a:r>
          </a:p>
          <a:p>
            <a:pPr marL="285750" indent="-285750">
              <a:buFontTx/>
              <a:buChar char="-"/>
            </a:pPr>
            <a:r>
              <a:rPr lang="en-GB" sz="1600">
                <a:latin typeface="Arial Narrow"/>
              </a:rPr>
              <a:t>Stabilizer: GoPro Max Grip;</a:t>
            </a:r>
            <a:br>
              <a:rPr lang="en-GB" sz="1600">
                <a:latin typeface="Arial Narrow"/>
              </a:rPr>
            </a:br>
            <a:r>
              <a:rPr lang="en-GB" sz="1600" err="1">
                <a:latin typeface="Arial Narrow"/>
              </a:rPr>
              <a:t>Prijs</a:t>
            </a:r>
            <a:r>
              <a:rPr lang="en-GB" sz="1600">
                <a:latin typeface="Arial Narrow"/>
              </a:rPr>
              <a:t>: 59 euro</a:t>
            </a:r>
          </a:p>
        </p:txBody>
      </p:sp>
      <p:pic>
        <p:nvPicPr>
          <p:cNvPr id="1026" name="Picture 2" descr="GoPro Max Grip + Tripod">
            <a:extLst>
              <a:ext uri="{FF2B5EF4-FFF2-40B4-BE49-F238E27FC236}">
                <a16:creationId xmlns:a16="http://schemas.microsoft.com/office/drawing/2014/main" id="{0973A132-E70D-6E4A-976E-97763DFC562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027831" y="3631030"/>
            <a:ext cx="2486323" cy="248632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Rechte verbindingslijn 14">
            <a:extLst>
              <a:ext uri="{FF2B5EF4-FFF2-40B4-BE49-F238E27FC236}">
                <a16:creationId xmlns:a16="http://schemas.microsoft.com/office/drawing/2014/main" id="{79A9A8E7-1455-5B7A-AFEE-7A70E1308CF9}"/>
              </a:ext>
            </a:extLst>
          </p:cNvPr>
          <p:cNvCxnSpPr>
            <a:cxnSpLocks/>
          </p:cNvCxnSpPr>
          <p:nvPr/>
        </p:nvCxnSpPr>
        <p:spPr>
          <a:xfrm>
            <a:off x="8229269" y="812710"/>
            <a:ext cx="0" cy="6003311"/>
          </a:xfrm>
          <a:prstGeom prst="line">
            <a:avLst/>
          </a:prstGeom>
          <a:ln w="28575">
            <a:solidFill>
              <a:srgbClr val="004224"/>
            </a:solidFill>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8E29BAFF-8020-7C8E-FDB3-1256618BDC34}"/>
              </a:ext>
            </a:extLst>
          </p:cNvPr>
          <p:cNvSpPr txBox="1"/>
          <p:nvPr/>
        </p:nvSpPr>
        <p:spPr>
          <a:xfrm>
            <a:off x="9636822" y="918997"/>
            <a:ext cx="1540356" cy="523220"/>
          </a:xfrm>
          <a:prstGeom prst="rect">
            <a:avLst/>
          </a:prstGeom>
          <a:noFill/>
          <a:ln>
            <a:solidFill>
              <a:schemeClr val="accent6">
                <a:lumMod val="50000"/>
              </a:schemeClr>
            </a:solidFill>
          </a:ln>
        </p:spPr>
        <p:txBody>
          <a:bodyPr wrap="square" rtlCol="0">
            <a:spAutoFit/>
          </a:bodyPr>
          <a:lstStyle/>
          <a:p>
            <a:pPr algn="ctr"/>
            <a:r>
              <a:rPr lang="nl-NL" sz="2800">
                <a:latin typeface="Arial Narrow" panose="020B0606020202030204" pitchFamily="34" charset="0"/>
              </a:rPr>
              <a:t>POV-films</a:t>
            </a:r>
          </a:p>
        </p:txBody>
      </p:sp>
      <p:cxnSp>
        <p:nvCxnSpPr>
          <p:cNvPr id="27" name="Rechte verbindingslijn 26">
            <a:extLst>
              <a:ext uri="{FF2B5EF4-FFF2-40B4-BE49-F238E27FC236}">
                <a16:creationId xmlns:a16="http://schemas.microsoft.com/office/drawing/2014/main" id="{93AB4BD8-BA62-F1FC-97EB-A79FADFD386F}"/>
              </a:ext>
            </a:extLst>
          </p:cNvPr>
          <p:cNvCxnSpPr>
            <a:cxnSpLocks/>
          </p:cNvCxnSpPr>
          <p:nvPr/>
        </p:nvCxnSpPr>
        <p:spPr>
          <a:xfrm>
            <a:off x="3828213" y="812710"/>
            <a:ext cx="0" cy="6003311"/>
          </a:xfrm>
          <a:prstGeom prst="line">
            <a:avLst/>
          </a:prstGeom>
          <a:ln w="28575">
            <a:solidFill>
              <a:srgbClr val="004224"/>
            </a:solidFill>
          </a:ln>
        </p:spPr>
        <p:style>
          <a:lnRef idx="1">
            <a:schemeClr val="accent1"/>
          </a:lnRef>
          <a:fillRef idx="0">
            <a:schemeClr val="accent1"/>
          </a:fillRef>
          <a:effectRef idx="0">
            <a:schemeClr val="accent1"/>
          </a:effectRef>
          <a:fontRef idx="minor">
            <a:schemeClr val="tx1"/>
          </a:fontRef>
        </p:style>
      </p:cxnSp>
      <p:sp>
        <p:nvSpPr>
          <p:cNvPr id="29" name="Tekstvak 28">
            <a:extLst>
              <a:ext uri="{FF2B5EF4-FFF2-40B4-BE49-F238E27FC236}">
                <a16:creationId xmlns:a16="http://schemas.microsoft.com/office/drawing/2014/main" id="{6222632B-3B19-4440-5CD5-E3D3C1BAE355}"/>
              </a:ext>
            </a:extLst>
          </p:cNvPr>
          <p:cNvSpPr txBox="1"/>
          <p:nvPr/>
        </p:nvSpPr>
        <p:spPr>
          <a:xfrm>
            <a:off x="5048923" y="927573"/>
            <a:ext cx="2094153" cy="523220"/>
          </a:xfrm>
          <a:prstGeom prst="rect">
            <a:avLst/>
          </a:prstGeom>
          <a:noFill/>
          <a:ln>
            <a:solidFill>
              <a:schemeClr val="accent6">
                <a:lumMod val="50000"/>
              </a:schemeClr>
            </a:solidFill>
          </a:ln>
        </p:spPr>
        <p:txBody>
          <a:bodyPr wrap="square" rtlCol="0">
            <a:spAutoFit/>
          </a:bodyPr>
          <a:lstStyle/>
          <a:p>
            <a:pPr algn="ctr"/>
            <a:r>
              <a:rPr lang="nl-NL" sz="2800">
                <a:latin typeface="Arial Narrow" panose="020B0606020202030204" pitchFamily="34" charset="0"/>
              </a:rPr>
              <a:t>3D scanning</a:t>
            </a:r>
          </a:p>
        </p:txBody>
      </p:sp>
      <p:pic>
        <p:nvPicPr>
          <p:cNvPr id="30" name="Picture 4" descr="Understanding Laser Scanners | Article | FARO">
            <a:extLst>
              <a:ext uri="{FF2B5EF4-FFF2-40B4-BE49-F238E27FC236}">
                <a16:creationId xmlns:a16="http://schemas.microsoft.com/office/drawing/2014/main" id="{6C86D9DB-42D0-489F-35D3-FA07F1D8F58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98916" y="4185952"/>
            <a:ext cx="2808619" cy="1527889"/>
          </a:xfrm>
          <a:prstGeom prst="rect">
            <a:avLst/>
          </a:prstGeom>
          <a:noFill/>
          <a:extLst>
            <a:ext uri="{909E8E84-426E-40DD-AFC4-6F175D3DCCD1}">
              <a14:hiddenFill xmlns:a14="http://schemas.microsoft.com/office/drawing/2010/main">
                <a:solidFill>
                  <a:srgbClr val="FFFFFF"/>
                </a:solidFill>
              </a14:hiddenFill>
            </a:ext>
          </a:extLst>
        </p:spPr>
      </p:pic>
      <p:sp>
        <p:nvSpPr>
          <p:cNvPr id="33" name="Tekstvak 32">
            <a:extLst>
              <a:ext uri="{FF2B5EF4-FFF2-40B4-BE49-F238E27FC236}">
                <a16:creationId xmlns:a16="http://schemas.microsoft.com/office/drawing/2014/main" id="{8E756879-1FC0-A788-9E3C-01C605594BEB}"/>
              </a:ext>
            </a:extLst>
          </p:cNvPr>
          <p:cNvSpPr txBox="1"/>
          <p:nvPr/>
        </p:nvSpPr>
        <p:spPr>
          <a:xfrm>
            <a:off x="4496017" y="1584859"/>
            <a:ext cx="3345490" cy="2339102"/>
          </a:xfrm>
          <a:prstGeom prst="rect">
            <a:avLst/>
          </a:prstGeom>
          <a:noFill/>
        </p:spPr>
        <p:txBody>
          <a:bodyPr wrap="square" lIns="91440" tIns="45720" rIns="91440" bIns="45720" rtlCol="0" anchor="t">
            <a:spAutoFit/>
          </a:bodyPr>
          <a:lstStyle/>
          <a:p>
            <a:r>
              <a:rPr lang="en-GB" b="1" err="1">
                <a:latin typeface="Arial Narrow"/>
              </a:rPr>
              <a:t>Aanbevolen</a:t>
            </a:r>
            <a:r>
              <a:rPr lang="en-GB" b="1">
                <a:latin typeface="Arial Narrow"/>
              </a:rPr>
              <a:t> hardware:</a:t>
            </a:r>
          </a:p>
          <a:p>
            <a:pPr marL="285750" indent="-285750">
              <a:buFont typeface="Arial" panose="020B0604020202020204" pitchFamily="34" charset="0"/>
              <a:buChar char="•"/>
            </a:pPr>
            <a:r>
              <a:rPr lang="en-GB" sz="1600">
                <a:latin typeface="Arial Narrow"/>
              </a:rPr>
              <a:t>High end pc’s </a:t>
            </a:r>
            <a:r>
              <a:rPr lang="en-GB" sz="1600" err="1">
                <a:latin typeface="Arial Narrow"/>
              </a:rPr>
              <a:t>voor</a:t>
            </a:r>
            <a:r>
              <a:rPr lang="en-GB" sz="1600">
                <a:latin typeface="Arial Narrow"/>
              </a:rPr>
              <a:t> VR rendering</a:t>
            </a:r>
          </a:p>
          <a:p>
            <a:pPr marL="742950" lvl="1" indent="-285750">
              <a:buFont typeface="Arial" panose="020B0604020202020204" pitchFamily="34" charset="0"/>
              <a:buChar char="•"/>
            </a:pPr>
            <a:r>
              <a:rPr lang="en-GB" sz="1600">
                <a:latin typeface="Arial Narrow"/>
              </a:rPr>
              <a:t>NVIDIA 1080GTX</a:t>
            </a:r>
          </a:p>
          <a:p>
            <a:pPr marL="742950" lvl="1" indent="-285750">
              <a:buFont typeface="Arial" panose="020B0604020202020204" pitchFamily="34" charset="0"/>
              <a:buChar char="•"/>
            </a:pPr>
            <a:r>
              <a:rPr lang="en-GB" sz="1600">
                <a:latin typeface="Arial Narrow"/>
              </a:rPr>
              <a:t>64GB RAM</a:t>
            </a:r>
          </a:p>
          <a:p>
            <a:pPr marL="742950" lvl="1" indent="-285750">
              <a:buFont typeface="Arial" panose="020B0604020202020204" pitchFamily="34" charset="0"/>
              <a:buChar char="•"/>
            </a:pPr>
            <a:r>
              <a:rPr lang="en-GB" sz="1600">
                <a:latin typeface="Arial Narrow"/>
              </a:rPr>
              <a:t>1TB SSD</a:t>
            </a:r>
          </a:p>
          <a:p>
            <a:pPr marL="742950" lvl="1" indent="-285750">
              <a:buFont typeface="Arial" panose="020B0604020202020204" pitchFamily="34" charset="0"/>
              <a:buChar char="•"/>
            </a:pPr>
            <a:r>
              <a:rPr lang="en-GB" sz="1600">
                <a:latin typeface="Arial Narrow"/>
              </a:rPr>
              <a:t>Core i7, i9 of Xeon</a:t>
            </a:r>
          </a:p>
          <a:p>
            <a:pPr marL="742950" lvl="1" indent="-285750">
              <a:buFont typeface="Arial" panose="020B0604020202020204" pitchFamily="34" charset="0"/>
              <a:buChar char="•"/>
            </a:pPr>
            <a:r>
              <a:rPr lang="en-GB" sz="1600">
                <a:latin typeface="Arial Narrow"/>
              </a:rPr>
              <a:t>HTC VIVE of </a:t>
            </a:r>
            <a:r>
              <a:rPr lang="en-GB" sz="1600" err="1">
                <a:latin typeface="Arial Narrow"/>
              </a:rPr>
              <a:t>nieuwer</a:t>
            </a:r>
            <a:endParaRPr lang="en-GB" sz="1600">
              <a:latin typeface="Arial Narrow"/>
            </a:endParaRPr>
          </a:p>
          <a:p>
            <a:pPr marL="742950" lvl="1" indent="-285750">
              <a:buFont typeface="Arial" panose="020B0604020202020204" pitchFamily="34" charset="0"/>
              <a:buChar char="•"/>
            </a:pPr>
            <a:r>
              <a:rPr lang="en-GB" sz="1600" err="1">
                <a:latin typeface="Arial Narrow"/>
              </a:rPr>
              <a:t>SteamVR</a:t>
            </a:r>
            <a:r>
              <a:rPr lang="en-GB" sz="1600">
                <a:latin typeface="Arial Narrow"/>
              </a:rPr>
              <a:t> (Steam account)</a:t>
            </a:r>
          </a:p>
          <a:p>
            <a:pPr marL="742950" lvl="1" indent="-285750">
              <a:buFont typeface="Arial" panose="020B0604020202020204" pitchFamily="34" charset="0"/>
              <a:buChar char="•"/>
            </a:pPr>
            <a:r>
              <a:rPr lang="nl-NL" sz="1600">
                <a:latin typeface="Arial Narrow"/>
              </a:rPr>
              <a:t>Lenovo </a:t>
            </a:r>
            <a:r>
              <a:rPr lang="nl-NL" sz="1600" err="1">
                <a:latin typeface="Arial Narrow"/>
              </a:rPr>
              <a:t>Legion</a:t>
            </a:r>
            <a:r>
              <a:rPr lang="nl-NL" sz="1600">
                <a:latin typeface="Arial Narrow"/>
              </a:rPr>
              <a:t> T7 34IMZ5</a:t>
            </a:r>
          </a:p>
        </p:txBody>
      </p:sp>
      <p:pic>
        <p:nvPicPr>
          <p:cNvPr id="35" name="Afbeelding 34">
            <a:extLst>
              <a:ext uri="{FF2B5EF4-FFF2-40B4-BE49-F238E27FC236}">
                <a16:creationId xmlns:a16="http://schemas.microsoft.com/office/drawing/2014/main" id="{654BA459-E347-A598-9C71-ADC7F568135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3955828" y="4282805"/>
            <a:ext cx="1218046" cy="1182772"/>
          </a:xfrm>
          <a:prstGeom prst="rect">
            <a:avLst/>
          </a:prstGeom>
        </p:spPr>
      </p:pic>
      <p:sp>
        <p:nvSpPr>
          <p:cNvPr id="36" name="Tekstvak 35">
            <a:extLst>
              <a:ext uri="{FF2B5EF4-FFF2-40B4-BE49-F238E27FC236}">
                <a16:creationId xmlns:a16="http://schemas.microsoft.com/office/drawing/2014/main" id="{570961C9-405E-C06B-FCA9-1A9B5DFE1DC7}"/>
              </a:ext>
            </a:extLst>
          </p:cNvPr>
          <p:cNvSpPr txBox="1"/>
          <p:nvPr/>
        </p:nvSpPr>
        <p:spPr>
          <a:xfrm>
            <a:off x="159573" y="1643135"/>
            <a:ext cx="3844253" cy="3123932"/>
          </a:xfrm>
          <a:prstGeom prst="rect">
            <a:avLst/>
          </a:prstGeom>
          <a:noFill/>
        </p:spPr>
        <p:txBody>
          <a:bodyPr wrap="square" lIns="91440" tIns="45720" rIns="91440" bIns="45720" rtlCol="0" anchor="t">
            <a:spAutoFit/>
          </a:bodyPr>
          <a:lstStyle/>
          <a:p>
            <a:pPr algn="ctr"/>
            <a:r>
              <a:rPr lang="en-GB" b="1" err="1">
                <a:latin typeface="Arial Narrow"/>
              </a:rPr>
              <a:t>Aanbevolen</a:t>
            </a:r>
            <a:r>
              <a:rPr lang="en-GB" b="1">
                <a:latin typeface="Arial Narrow"/>
              </a:rPr>
              <a:t> Hardware</a:t>
            </a:r>
            <a:r>
              <a:rPr lang="en-GB">
                <a:latin typeface="Arial Narrow"/>
              </a:rPr>
              <a:t>:</a:t>
            </a:r>
            <a:r>
              <a:rPr lang="en-GB" sz="1600">
                <a:latin typeface="Arial Narrow"/>
              </a:rPr>
              <a:t> </a:t>
            </a:r>
            <a:endParaRPr lang="en-GB" sz="1600">
              <a:latin typeface="Arial Narrow" panose="020B0606020202030204" pitchFamily="34" charset="0"/>
            </a:endParaRPr>
          </a:p>
          <a:p>
            <a:pPr marL="285750" indent="-285750">
              <a:buFont typeface="Arial" panose="020B0604020202020204" pitchFamily="34" charset="0"/>
              <a:buChar char="•"/>
            </a:pPr>
            <a:r>
              <a:rPr lang="en-GB" sz="1600">
                <a:latin typeface="Arial Narrow"/>
              </a:rPr>
              <a:t>Laptop met </a:t>
            </a:r>
            <a:r>
              <a:rPr lang="en-GB" sz="1600" err="1">
                <a:latin typeface="Arial Narrow"/>
              </a:rPr>
              <a:t>minimaal</a:t>
            </a:r>
            <a:r>
              <a:rPr lang="en-GB" sz="1600">
                <a:latin typeface="Arial Narrow"/>
              </a:rPr>
              <a:t>: </a:t>
            </a:r>
            <a:endParaRPr lang="en-GB" sz="1600">
              <a:latin typeface="Arial Narrow" panose="020B0606020202030204" pitchFamily="34" charset="0"/>
            </a:endParaRPr>
          </a:p>
          <a:p>
            <a:r>
              <a:rPr lang="nl-NL" sz="1100">
                <a:latin typeface="Arial Narrow" panose="020B0606020202030204" pitchFamily="34" charset="0"/>
              </a:rPr>
              <a:t>- CPU: Intel </a:t>
            </a:r>
            <a:r>
              <a:rPr lang="nl-NL" sz="1100" err="1">
                <a:latin typeface="Arial Narrow" panose="020B0606020202030204" pitchFamily="34" charset="0"/>
              </a:rPr>
              <a:t>Core</a:t>
            </a:r>
            <a:r>
              <a:rPr lang="nl-NL" sz="1100">
                <a:latin typeface="Arial Narrow" panose="020B0606020202030204" pitchFamily="34" charset="0"/>
              </a:rPr>
              <a:t> i9-10900K (of beter) </a:t>
            </a:r>
            <a:r>
              <a:rPr lang="nl-NL" sz="1100" err="1">
                <a:latin typeface="Arial Narrow" panose="020B0606020202030204" pitchFamily="34" charset="0"/>
              </a:rPr>
              <a:t>Ryzen</a:t>
            </a:r>
            <a:r>
              <a:rPr lang="nl-NL" sz="1100">
                <a:latin typeface="Arial Narrow" panose="020B0606020202030204" pitchFamily="34" charset="0"/>
              </a:rPr>
              <a:t> 9 5950X </a:t>
            </a:r>
          </a:p>
          <a:p>
            <a:r>
              <a:rPr lang="nl-NL" sz="1100">
                <a:latin typeface="Arial Narrow" panose="020B0606020202030204" pitchFamily="34" charset="0"/>
              </a:rPr>
              <a:t>- RAM: 64 GB DDR4 (of beter) </a:t>
            </a:r>
          </a:p>
          <a:p>
            <a:r>
              <a:rPr lang="nl-NL" sz="1100">
                <a:latin typeface="Arial Narrow" panose="020B0606020202030204" pitchFamily="34" charset="0"/>
              </a:rPr>
              <a:t>- GPU: Nvidia </a:t>
            </a:r>
            <a:r>
              <a:rPr lang="nl-NL" sz="1100" err="1">
                <a:latin typeface="Arial Narrow" panose="020B0606020202030204" pitchFamily="34" charset="0"/>
              </a:rPr>
              <a:t>GeForce</a:t>
            </a:r>
            <a:r>
              <a:rPr lang="nl-NL" sz="1100">
                <a:latin typeface="Arial Narrow" panose="020B0606020202030204" pitchFamily="34" charset="0"/>
              </a:rPr>
              <a:t> RTX 3080 (of beter) </a:t>
            </a:r>
          </a:p>
          <a:p>
            <a:r>
              <a:rPr lang="nl-NL" sz="1100">
                <a:latin typeface="Arial Narrow" panose="020B0606020202030204" pitchFamily="34" charset="0"/>
              </a:rPr>
              <a:t>- Disk: 1TB SSD </a:t>
            </a:r>
            <a:r>
              <a:rPr lang="nl-NL" sz="1100" err="1">
                <a:latin typeface="Arial Narrow" panose="020B0606020202030204" pitchFamily="34" charset="0"/>
              </a:rPr>
              <a:t>for</a:t>
            </a:r>
            <a:r>
              <a:rPr lang="nl-NL" sz="1100">
                <a:latin typeface="Arial Narrow" panose="020B0606020202030204" pitchFamily="34" charset="0"/>
              </a:rPr>
              <a:t> OS </a:t>
            </a:r>
            <a:r>
              <a:rPr lang="nl-NL" sz="1100" err="1">
                <a:latin typeface="Arial Narrow" panose="020B0606020202030204" pitchFamily="34" charset="0"/>
              </a:rPr>
              <a:t>and</a:t>
            </a:r>
            <a:r>
              <a:rPr lang="nl-NL" sz="1100">
                <a:latin typeface="Arial Narrow" panose="020B0606020202030204" pitchFamily="34" charset="0"/>
              </a:rPr>
              <a:t> VBS4 </a:t>
            </a:r>
          </a:p>
          <a:p>
            <a:r>
              <a:rPr lang="nl-NL" sz="1100">
                <a:latin typeface="Arial Narrow" panose="020B0606020202030204" pitchFamily="34" charset="0"/>
              </a:rPr>
              <a:t>- OS: Windows 10, 64-bit</a:t>
            </a:r>
          </a:p>
          <a:p>
            <a:endParaRPr lang="en-GB" sz="1100">
              <a:latin typeface="Arial Narrow"/>
            </a:endParaRPr>
          </a:p>
          <a:p>
            <a:r>
              <a:rPr lang="en-GB" sz="1100">
                <a:latin typeface="Arial Narrow"/>
              </a:rPr>
              <a:t>- </a:t>
            </a:r>
            <a:r>
              <a:rPr lang="en-GB" sz="1100" err="1">
                <a:latin typeface="Arial Narrow"/>
              </a:rPr>
              <a:t>Kosten</a:t>
            </a:r>
            <a:r>
              <a:rPr lang="en-GB" sz="1100">
                <a:latin typeface="Arial Narrow"/>
              </a:rPr>
              <a:t>: 4.250,98 Euro</a:t>
            </a:r>
          </a:p>
          <a:p>
            <a:r>
              <a:rPr lang="en-GB" sz="1100">
                <a:latin typeface="Arial Narrow"/>
              </a:rPr>
              <a:t>- Laptop: MSI GS66 Stealth 11UH-079NL</a:t>
            </a:r>
          </a:p>
          <a:p>
            <a:r>
              <a:rPr lang="en-GB" sz="1100">
                <a:latin typeface="Arial Narrow"/>
              </a:rPr>
              <a:t>- VBS laptops al in </a:t>
            </a:r>
            <a:r>
              <a:rPr lang="en-GB" sz="1100" err="1">
                <a:latin typeface="Arial Narrow"/>
              </a:rPr>
              <a:t>omloop</a:t>
            </a:r>
            <a:r>
              <a:rPr lang="en-GB" sz="1100">
                <a:latin typeface="Arial Narrow"/>
              </a:rPr>
              <a:t> </a:t>
            </a:r>
            <a:r>
              <a:rPr lang="en-GB" sz="1100" err="1">
                <a:latin typeface="Arial Narrow"/>
              </a:rPr>
              <a:t>bij</a:t>
            </a:r>
            <a:r>
              <a:rPr lang="en-GB" sz="1100">
                <a:latin typeface="Arial Narrow"/>
              </a:rPr>
              <a:t> </a:t>
            </a:r>
            <a:r>
              <a:rPr lang="en-GB" sz="1100" err="1">
                <a:latin typeface="Arial Narrow"/>
              </a:rPr>
              <a:t>defensie</a:t>
            </a:r>
            <a:endParaRPr lang="en-GB" sz="1100">
              <a:latin typeface="Arial Narrow"/>
            </a:endParaRPr>
          </a:p>
          <a:p>
            <a:endParaRPr lang="nl-NL" sz="1200">
              <a:latin typeface="Arial Narrow"/>
            </a:endParaRPr>
          </a:p>
          <a:p>
            <a:pPr marL="285750" indent="-285750">
              <a:buFont typeface="Arial" panose="020B0604020202020204" pitchFamily="34" charset="0"/>
              <a:buChar char="•"/>
            </a:pPr>
            <a:r>
              <a:rPr lang="en-GB" sz="1600">
                <a:latin typeface="Arial Narrow"/>
              </a:rPr>
              <a:t>HTC </a:t>
            </a:r>
            <a:r>
              <a:rPr lang="en-GB" sz="1600" err="1">
                <a:latin typeface="Arial Narrow"/>
              </a:rPr>
              <a:t>vive</a:t>
            </a:r>
            <a:r>
              <a:rPr lang="en-GB" sz="1600">
                <a:latin typeface="Arial Narrow"/>
              </a:rPr>
              <a:t> focus 3</a:t>
            </a:r>
          </a:p>
          <a:p>
            <a:r>
              <a:rPr lang="en-GB" sz="1100">
                <a:latin typeface="Arial Narrow" panose="020B0606020202030204" pitchFamily="34" charset="0"/>
              </a:rPr>
              <a:t>- </a:t>
            </a:r>
            <a:r>
              <a:rPr lang="en-GB" sz="1200" err="1">
                <a:latin typeface="Arial Narrow"/>
              </a:rPr>
              <a:t>Kosten</a:t>
            </a:r>
            <a:r>
              <a:rPr lang="en-GB" sz="1200">
                <a:latin typeface="Arial Narrow"/>
              </a:rPr>
              <a:t>: 1.234,28 Euro</a:t>
            </a:r>
          </a:p>
          <a:p>
            <a:endParaRPr lang="en-GB" sz="1200">
              <a:latin typeface="Arial Narrow"/>
            </a:endParaRPr>
          </a:p>
          <a:p>
            <a:endParaRPr lang="en-GB" sz="1200">
              <a:latin typeface="Arial Narrow" panose="020B0606020202030204" pitchFamily="34" charset="0"/>
            </a:endParaRPr>
          </a:p>
        </p:txBody>
      </p:sp>
      <p:pic>
        <p:nvPicPr>
          <p:cNvPr id="37" name="Afbeelding 36">
            <a:extLst>
              <a:ext uri="{FF2B5EF4-FFF2-40B4-BE49-F238E27FC236}">
                <a16:creationId xmlns:a16="http://schemas.microsoft.com/office/drawing/2014/main" id="{65945639-B831-8220-AD09-2B485D5C294B}"/>
              </a:ext>
            </a:extLst>
          </p:cNvPr>
          <p:cNvPicPr>
            <a:picLocks noChangeAspect="1"/>
          </p:cNvPicPr>
          <p:nvPr/>
        </p:nvPicPr>
        <p:blipFill>
          <a:blip r:embed="rId10"/>
          <a:stretch>
            <a:fillRect/>
          </a:stretch>
        </p:blipFill>
        <p:spPr>
          <a:xfrm>
            <a:off x="259102" y="4411597"/>
            <a:ext cx="1640265" cy="984159"/>
          </a:xfrm>
          <a:prstGeom prst="rect">
            <a:avLst/>
          </a:prstGeom>
        </p:spPr>
      </p:pic>
      <p:pic>
        <p:nvPicPr>
          <p:cNvPr id="38" name="Afbeelding 37">
            <a:extLst>
              <a:ext uri="{FF2B5EF4-FFF2-40B4-BE49-F238E27FC236}">
                <a16:creationId xmlns:a16="http://schemas.microsoft.com/office/drawing/2014/main" id="{85FC5CB9-5B59-2E62-AC77-D1681A5B49D9}"/>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065414" y="4274385"/>
            <a:ext cx="1241594" cy="1241594"/>
          </a:xfrm>
          <a:prstGeom prst="rect">
            <a:avLst/>
          </a:prstGeom>
        </p:spPr>
      </p:pic>
      <p:sp>
        <p:nvSpPr>
          <p:cNvPr id="39" name="Tekstvak 38">
            <a:extLst>
              <a:ext uri="{FF2B5EF4-FFF2-40B4-BE49-F238E27FC236}">
                <a16:creationId xmlns:a16="http://schemas.microsoft.com/office/drawing/2014/main" id="{506B76B7-3111-A848-EFD9-E137EA3EF1B7}"/>
              </a:ext>
            </a:extLst>
          </p:cNvPr>
          <p:cNvSpPr txBox="1"/>
          <p:nvPr/>
        </p:nvSpPr>
        <p:spPr>
          <a:xfrm>
            <a:off x="157283" y="5395756"/>
            <a:ext cx="3577303" cy="1538883"/>
          </a:xfrm>
          <a:prstGeom prst="rect">
            <a:avLst/>
          </a:prstGeom>
          <a:noFill/>
          <a:ln>
            <a:noFill/>
          </a:ln>
        </p:spPr>
        <p:txBody>
          <a:bodyPr wrap="square" rtlCol="0">
            <a:spAutoFit/>
          </a:bodyPr>
          <a:lstStyle/>
          <a:p>
            <a:pPr algn="ctr"/>
            <a:r>
              <a:rPr lang="nl-NL" b="1">
                <a:latin typeface="Arial Narrow" panose="020B0606020202030204" pitchFamily="34" charset="0"/>
              </a:rPr>
              <a:t>Aanbevolen software</a:t>
            </a:r>
            <a:r>
              <a:rPr lang="nl-NL" sz="1600" b="1">
                <a:latin typeface="Arial Narrow" panose="020B0606020202030204" pitchFamily="34" charset="0"/>
              </a:rPr>
              <a:t>: </a:t>
            </a:r>
          </a:p>
          <a:p>
            <a:pPr marL="285750" indent="-285750">
              <a:buFont typeface="Arial" panose="020B0604020202020204" pitchFamily="34" charset="0"/>
              <a:buChar char="•"/>
            </a:pPr>
            <a:r>
              <a:rPr lang="nl-NL" sz="1600">
                <a:latin typeface="Arial Narrow" panose="020B0606020202030204" pitchFamily="34" charset="0"/>
              </a:rPr>
              <a:t>VBS4 met </a:t>
            </a:r>
            <a:r>
              <a:rPr lang="nl-NL" sz="1600" err="1">
                <a:latin typeface="Arial Narrow" panose="020B0606020202030204" pitchFamily="34" charset="0"/>
              </a:rPr>
              <a:t>add-on</a:t>
            </a:r>
            <a:r>
              <a:rPr lang="nl-NL" sz="1600">
                <a:latin typeface="Arial Narrow" panose="020B0606020202030204" pitchFamily="34" charset="0"/>
              </a:rPr>
              <a:t> van VWS (World server) en VBS blue IG</a:t>
            </a:r>
          </a:p>
          <a:p>
            <a:pPr marL="285750" indent="-285750">
              <a:buFont typeface="Arial" panose="020B0604020202020204" pitchFamily="34" charset="0"/>
              <a:buChar char="•"/>
            </a:pPr>
            <a:r>
              <a:rPr lang="nl-NL" sz="1600">
                <a:latin typeface="Arial Narrow" panose="020B0606020202030204" pitchFamily="34" charset="0"/>
              </a:rPr>
              <a:t>OWT van US </a:t>
            </a:r>
            <a:r>
              <a:rPr lang="nl-NL" sz="1600" err="1">
                <a:latin typeface="Arial Narrow" panose="020B0606020202030204" pitchFamily="34" charset="0"/>
              </a:rPr>
              <a:t>army</a:t>
            </a:r>
            <a:endParaRPr lang="nl-NL" sz="1600">
              <a:latin typeface="Arial Narrow" panose="020B0606020202030204" pitchFamily="34" charset="0"/>
            </a:endParaRPr>
          </a:p>
          <a:p>
            <a:pPr marL="285750" indent="-285750">
              <a:buFont typeface="Arial" panose="020B0604020202020204" pitchFamily="34" charset="0"/>
              <a:buChar char="•"/>
            </a:pPr>
            <a:endParaRPr lang="nl-NL" sz="1400"/>
          </a:p>
          <a:p>
            <a:pPr marL="285750" indent="-285750">
              <a:buFont typeface="Arial" panose="020B0604020202020204" pitchFamily="34" charset="0"/>
              <a:buChar char="•"/>
            </a:pPr>
            <a:endParaRPr lang="nl-NL" sz="1400"/>
          </a:p>
        </p:txBody>
      </p:sp>
      <p:sp>
        <p:nvSpPr>
          <p:cNvPr id="40" name="Tekstvak 39">
            <a:extLst>
              <a:ext uri="{FF2B5EF4-FFF2-40B4-BE49-F238E27FC236}">
                <a16:creationId xmlns:a16="http://schemas.microsoft.com/office/drawing/2014/main" id="{15F71BF3-2862-0E3A-12D2-B67EAC14E272}"/>
              </a:ext>
            </a:extLst>
          </p:cNvPr>
          <p:cNvSpPr txBox="1"/>
          <p:nvPr/>
        </p:nvSpPr>
        <p:spPr>
          <a:xfrm>
            <a:off x="130053" y="918997"/>
            <a:ext cx="3555768" cy="523220"/>
          </a:xfrm>
          <a:prstGeom prst="rect">
            <a:avLst/>
          </a:prstGeom>
          <a:noFill/>
          <a:ln>
            <a:solidFill>
              <a:schemeClr val="accent6">
                <a:lumMod val="50000"/>
              </a:schemeClr>
            </a:solidFill>
          </a:ln>
        </p:spPr>
        <p:txBody>
          <a:bodyPr wrap="square" rtlCol="0">
            <a:spAutoFit/>
          </a:bodyPr>
          <a:lstStyle/>
          <a:p>
            <a:pPr algn="ctr"/>
            <a:r>
              <a:rPr lang="nl-NL" sz="2800" err="1">
                <a:latin typeface="Arial Narrow" panose="020B0606020202030204" pitchFamily="34" charset="0"/>
              </a:rPr>
              <a:t>One</a:t>
            </a:r>
            <a:r>
              <a:rPr lang="nl-NL" sz="2800">
                <a:latin typeface="Arial Narrow" panose="020B0606020202030204" pitchFamily="34" charset="0"/>
              </a:rPr>
              <a:t> </a:t>
            </a:r>
            <a:r>
              <a:rPr lang="nl-NL" sz="2800" err="1">
                <a:latin typeface="Arial Narrow" panose="020B0606020202030204" pitchFamily="34" charset="0"/>
              </a:rPr>
              <a:t>world</a:t>
            </a:r>
            <a:r>
              <a:rPr lang="nl-NL" sz="2800">
                <a:latin typeface="Arial Narrow" panose="020B0606020202030204" pitchFamily="34" charset="0"/>
              </a:rPr>
              <a:t> </a:t>
            </a:r>
            <a:r>
              <a:rPr lang="nl-NL" sz="2800" err="1">
                <a:latin typeface="Arial Narrow" panose="020B0606020202030204" pitchFamily="34" charset="0"/>
              </a:rPr>
              <a:t>terrain</a:t>
            </a:r>
            <a:r>
              <a:rPr lang="nl-NL" sz="2800">
                <a:latin typeface="Arial Narrow" panose="020B0606020202030204" pitchFamily="34" charset="0"/>
              </a:rPr>
              <a:t> (OWT)</a:t>
            </a:r>
          </a:p>
        </p:txBody>
      </p:sp>
      <p:pic>
        <p:nvPicPr>
          <p:cNvPr id="31" name="Picture 6" descr="RE-liON - NIDV">
            <a:extLst>
              <a:ext uri="{FF2B5EF4-FFF2-40B4-BE49-F238E27FC236}">
                <a16:creationId xmlns:a16="http://schemas.microsoft.com/office/drawing/2014/main" id="{862C7B1E-AAAF-57C7-E4E0-6BBC820FD2C3}"/>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5118169" y="4702100"/>
            <a:ext cx="1428406" cy="28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412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1251751"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5. Analyze</a:t>
            </a:r>
          </a:p>
        </p:txBody>
      </p:sp>
      <p:sp>
        <p:nvSpPr>
          <p:cNvPr id="11" name="Rechthoek 10">
            <a:extLst>
              <a:ext uri="{FF2B5EF4-FFF2-40B4-BE49-F238E27FC236}">
                <a16:creationId xmlns:a16="http://schemas.microsoft.com/office/drawing/2014/main" id="{7A74BBA0-4DF7-47AC-9E54-C25879022FAF}"/>
              </a:ext>
            </a:extLst>
          </p:cNvPr>
          <p:cNvSpPr/>
          <p:nvPr/>
        </p:nvSpPr>
        <p:spPr>
          <a:xfrm>
            <a:off x="0" y="6746042"/>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a:extLst>
              <a:ext uri="{FF2B5EF4-FFF2-40B4-BE49-F238E27FC236}">
                <a16:creationId xmlns:a16="http://schemas.microsoft.com/office/drawing/2014/main" id="{BA9B35E8-BFB4-5ED8-0CA8-B609FB7A0AF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69" b="88827" l="1369" r="96699">
                        <a14:foregroundMark x1="9179" y1="21788" x2="14010" y2="30726"/>
                        <a14:foregroundMark x1="14010" y1="30726" x2="15781" y2="60335"/>
                        <a14:foregroundMark x1="15781" y1="60335" x2="10548" y2="72067"/>
                        <a14:foregroundMark x1="10548" y1="72067" x2="9420" y2="72067"/>
                        <a14:foregroundMark x1="6361" y1="24022" x2="6200" y2="64246"/>
                        <a14:foregroundMark x1="5556" y1="79888" x2="11192" y2="78212"/>
                        <a14:foregroundMark x1="11192" y1="78212" x2="17713" y2="58101"/>
                        <a14:foregroundMark x1="17713" y1="58101" x2="13124" y2="30168"/>
                        <a14:foregroundMark x1="13124" y1="30168" x2="6280" y2="13408"/>
                        <a14:foregroundMark x1="12077" y1="19553" x2="17391" y2="36872"/>
                        <a14:foregroundMark x1="17391" y1="36872" x2="17552" y2="39106"/>
                        <a14:foregroundMark x1="18841" y1="61453" x2="17955" y2="29609"/>
                        <a14:foregroundMark x1="5233" y1="21788" x2="2979" y2="14525"/>
                        <a14:foregroundMark x1="1369" y1="5028" x2="1369" y2="5028"/>
                        <a14:foregroundMark x1="25443" y1="22346" x2="30998" y2="24581"/>
                        <a14:foregroundMark x1="30998" y1="24581" x2="36312" y2="50838"/>
                        <a14:foregroundMark x1="36312" y1="50838" x2="32850" y2="74302"/>
                        <a14:foregroundMark x1="32850" y1="74302" x2="29147" y2="73743"/>
                        <a14:foregroundMark x1="26973" y1="73743" x2="33253" y2="70391"/>
                        <a14:foregroundMark x1="33253" y1="70391" x2="37520" y2="50838"/>
                        <a14:foregroundMark x1="37520" y1="50838" x2="34058" y2="26816"/>
                        <a14:foregroundMark x1="34058" y1="26816" x2="32367" y2="25140"/>
                        <a14:foregroundMark x1="31159" y1="20670" x2="38084" y2="44693"/>
                        <a14:foregroundMark x1="38084" y1="44693" x2="37279" y2="73743"/>
                        <a14:foregroundMark x1="37279" y1="73743" x2="27778" y2="83240"/>
                        <a14:foregroundMark x1="27778" y1="83240" x2="24477" y2="22346"/>
                        <a14:foregroundMark x1="24879" y1="21229" x2="21256" y2="13966"/>
                        <a14:foregroundMark x1="30837" y1="51955" x2="28502" y2="64804"/>
                        <a14:foregroundMark x1="14171" y1="43575" x2="10306" y2="53631"/>
                        <a14:foregroundMark x1="45008" y1="29609" x2="49275" y2="30726"/>
                        <a14:foregroundMark x1="49275" y1="30726" x2="54187" y2="55866"/>
                        <a14:foregroundMark x1="54187" y1="55866" x2="50483" y2="78771"/>
                        <a14:foregroundMark x1="50483" y1="78771" x2="47826" y2="81006"/>
                        <a14:foregroundMark x1="54992" y1="60894" x2="49839" y2="21229"/>
                        <a14:foregroundMark x1="54831" y1="74860" x2="46377" y2="75419"/>
                        <a14:foregroundMark x1="43317" y1="85475" x2="42915" y2="26816"/>
                        <a14:foregroundMark x1="51610" y1="24022" x2="57488" y2="60894"/>
                        <a14:foregroundMark x1="57488" y1="60894" x2="57488" y2="64246"/>
                        <a14:foregroundMark x1="64734" y1="29050" x2="70129" y2="34637"/>
                        <a14:foregroundMark x1="70129" y1="34637" x2="75523" y2="69832"/>
                        <a14:foregroundMark x1="75523" y1="69832" x2="68760" y2="82123"/>
                        <a14:foregroundMark x1="68760" y1="82123" x2="66747" y2="80447"/>
                        <a14:foregroundMark x1="63849" y1="78212" x2="63285" y2="26257"/>
                        <a14:foregroundMark x1="74074" y1="36872" x2="68921" y2="24022"/>
                        <a14:foregroundMark x1="83333" y1="18994" x2="87440" y2="20670"/>
                        <a14:foregroundMark x1="87440" y1="20670" x2="93076" y2="47486"/>
                        <a14:foregroundMark x1="93076" y1="47486" x2="90741" y2="79888"/>
                        <a14:foregroundMark x1="90741" y1="79888" x2="86715" y2="80447"/>
                        <a14:foregroundMark x1="86715" y1="80447" x2="86554" y2="80447"/>
                        <a14:foregroundMark x1="85668" y1="73743" x2="90338" y2="52514"/>
                        <a14:foregroundMark x1="90338" y1="52514" x2="90338" y2="50279"/>
                        <a14:foregroundMark x1="94122" y1="44134" x2="91465" y2="78771"/>
                        <a14:foregroundMark x1="91465" y1="78771" x2="91465" y2="78771"/>
                        <a14:foregroundMark x1="96699" y1="56425" x2="94364" y2="26816"/>
                        <a14:foregroundMark x1="55314" y1="4469" x2="55314" y2="4469"/>
                      </a14:backgroundRemoval>
                    </a14:imgEffect>
                  </a14:imgLayer>
                </a14:imgProps>
              </a:ext>
            </a:extLst>
          </a:blip>
          <a:stretch>
            <a:fillRect/>
          </a:stretch>
        </p:blipFill>
        <p:spPr>
          <a:xfrm>
            <a:off x="7682204" y="121190"/>
            <a:ext cx="4403133" cy="634590"/>
          </a:xfrm>
          <a:prstGeom prst="rect">
            <a:avLst/>
          </a:prstGeom>
        </p:spPr>
      </p:pic>
      <p:sp>
        <p:nvSpPr>
          <p:cNvPr id="12" name="Tekstvak 11">
            <a:extLst>
              <a:ext uri="{FF2B5EF4-FFF2-40B4-BE49-F238E27FC236}">
                <a16:creationId xmlns:a16="http://schemas.microsoft.com/office/drawing/2014/main" id="{6A392D49-C0EA-51F7-B9B3-A164B49EDC58}"/>
              </a:ext>
            </a:extLst>
          </p:cNvPr>
          <p:cNvSpPr txBox="1"/>
          <p:nvPr/>
        </p:nvSpPr>
        <p:spPr>
          <a:xfrm>
            <a:off x="326073" y="1570283"/>
            <a:ext cx="4523775" cy="3416320"/>
          </a:xfrm>
          <a:prstGeom prst="rect">
            <a:avLst/>
          </a:prstGeom>
          <a:noFill/>
        </p:spPr>
        <p:txBody>
          <a:bodyPr wrap="square" rtlCol="0">
            <a:spAutoFit/>
          </a:bodyPr>
          <a:lstStyle/>
          <a:p>
            <a:pPr algn="ctr"/>
            <a:endParaRPr lang="nl-NL" dirty="0">
              <a:latin typeface="Arial Narrow" panose="020B0606020202030204" pitchFamily="34" charset="0"/>
            </a:endParaRPr>
          </a:p>
          <a:p>
            <a:pPr marL="285750" indent="-285750">
              <a:buFont typeface="Arial" panose="020B0604020202020204" pitchFamily="34" charset="0"/>
              <a:buChar char="•"/>
            </a:pPr>
            <a:r>
              <a:rPr lang="nl-NL" dirty="0">
                <a:latin typeface="Arial Narrow" panose="020B0606020202030204" pitchFamily="34" charset="0"/>
              </a:rPr>
              <a:t>Beoordelingscriteria zijn in samenspraak met Luitenant-kolonel </a:t>
            </a:r>
            <a:r>
              <a:rPr lang="nl-NL" dirty="0" err="1">
                <a:latin typeface="Arial Narrow" panose="020B0606020202030204" pitchFamily="34" charset="0"/>
              </a:rPr>
              <a:t>Vennik</a:t>
            </a:r>
            <a:r>
              <a:rPr lang="nl-NL" dirty="0">
                <a:latin typeface="Arial Narrow" panose="020B0606020202030204" pitchFamily="34" charset="0"/>
              </a:rPr>
              <a:t> opgesteld</a:t>
            </a:r>
          </a:p>
          <a:p>
            <a:pPr marL="285750" indent="-285750">
              <a:buFont typeface="Arial" panose="020B0604020202020204" pitchFamily="34" charset="0"/>
              <a:buChar char="•"/>
            </a:pPr>
            <a:endParaRPr lang="nl-NL" dirty="0">
              <a:latin typeface="Arial Narrow" panose="020B0606020202030204" pitchFamily="34" charset="0"/>
            </a:endParaRPr>
          </a:p>
          <a:p>
            <a:pPr marL="285750" indent="-285750">
              <a:buFont typeface="Arial" panose="020B0604020202020204" pitchFamily="34" charset="0"/>
              <a:buChar char="•"/>
            </a:pPr>
            <a:r>
              <a:rPr lang="nl-NL" dirty="0">
                <a:latin typeface="Arial Narrow" panose="020B0606020202030204" pitchFamily="34" charset="0"/>
              </a:rPr>
              <a:t>POV – films in VR goede optie voor eerste kennismaking CP </a:t>
            </a:r>
          </a:p>
          <a:p>
            <a:endParaRPr lang="nl-NL" dirty="0">
              <a:latin typeface="Arial Narrow" panose="020B0606020202030204" pitchFamily="34" charset="0"/>
            </a:endParaRPr>
          </a:p>
          <a:p>
            <a:pPr marL="285750" indent="-285750">
              <a:buFont typeface="Arial" panose="020B0604020202020204" pitchFamily="34" charset="0"/>
              <a:buChar char="•"/>
            </a:pPr>
            <a:r>
              <a:rPr lang="nl-NL" dirty="0">
                <a:latin typeface="Arial Narrow" panose="020B0606020202030204" pitchFamily="34" charset="0"/>
              </a:rPr>
              <a:t>CP-vorm is bepalend voor technologiekeuze, VBS4 heeft meeste mogelijkheden</a:t>
            </a:r>
          </a:p>
          <a:p>
            <a:pPr marL="285750" indent="-285750">
              <a:buFont typeface="Arial" panose="020B0604020202020204" pitchFamily="34" charset="0"/>
              <a:buChar char="•"/>
            </a:pPr>
            <a:endParaRPr lang="nl-NL" dirty="0">
              <a:latin typeface="Arial Narrow" panose="020B0606020202030204" pitchFamily="34" charset="0"/>
            </a:endParaRPr>
          </a:p>
          <a:p>
            <a:pPr marL="285750" indent="-285750">
              <a:buFont typeface="Arial" panose="020B0604020202020204" pitchFamily="34" charset="0"/>
              <a:buChar char="•"/>
            </a:pPr>
            <a:endParaRPr lang="nl-NL" dirty="0">
              <a:latin typeface="Arial Narrow" panose="020B0606020202030204" pitchFamily="34" charset="0"/>
            </a:endParaRPr>
          </a:p>
          <a:p>
            <a:pPr marL="285750" indent="-285750">
              <a:buFont typeface="Arial" panose="020B0604020202020204" pitchFamily="34" charset="0"/>
              <a:buChar char="•"/>
            </a:pPr>
            <a:endParaRPr lang="nl-NL" dirty="0"/>
          </a:p>
        </p:txBody>
      </p:sp>
      <p:pic>
        <p:nvPicPr>
          <p:cNvPr id="2" name="Afbeelding 1">
            <a:extLst>
              <a:ext uri="{FF2B5EF4-FFF2-40B4-BE49-F238E27FC236}">
                <a16:creationId xmlns:a16="http://schemas.microsoft.com/office/drawing/2014/main" id="{DBC2339C-C874-7171-2572-8983434557FE}"/>
              </a:ext>
            </a:extLst>
          </p:cNvPr>
          <p:cNvPicPr>
            <a:picLocks noChangeAspect="1"/>
          </p:cNvPicPr>
          <p:nvPr/>
        </p:nvPicPr>
        <p:blipFill>
          <a:blip r:embed="rId7"/>
          <a:stretch>
            <a:fillRect/>
          </a:stretch>
        </p:blipFill>
        <p:spPr>
          <a:xfrm>
            <a:off x="5064805" y="1570283"/>
            <a:ext cx="6467475" cy="4610100"/>
          </a:xfrm>
          <a:prstGeom prst="rect">
            <a:avLst/>
          </a:prstGeom>
        </p:spPr>
      </p:pic>
      <p:sp>
        <p:nvSpPr>
          <p:cNvPr id="3" name="Tekstvak 2">
            <a:extLst>
              <a:ext uri="{FF2B5EF4-FFF2-40B4-BE49-F238E27FC236}">
                <a16:creationId xmlns:a16="http://schemas.microsoft.com/office/drawing/2014/main" id="{D3524930-289D-BCE8-6A63-661E7788EE77}"/>
              </a:ext>
            </a:extLst>
          </p:cNvPr>
          <p:cNvSpPr txBox="1"/>
          <p:nvPr/>
        </p:nvSpPr>
        <p:spPr>
          <a:xfrm>
            <a:off x="4318116" y="872864"/>
            <a:ext cx="3555768" cy="523220"/>
          </a:xfrm>
          <a:prstGeom prst="rect">
            <a:avLst/>
          </a:prstGeom>
          <a:noFill/>
          <a:ln>
            <a:solidFill>
              <a:schemeClr val="accent6">
                <a:lumMod val="50000"/>
              </a:schemeClr>
            </a:solidFill>
          </a:ln>
        </p:spPr>
        <p:txBody>
          <a:bodyPr wrap="square" rtlCol="0">
            <a:spAutoFit/>
          </a:bodyPr>
          <a:lstStyle/>
          <a:p>
            <a:pPr algn="ctr"/>
            <a:r>
              <a:rPr lang="nl-NL" sz="2800" dirty="0">
                <a:latin typeface="Arial Narrow" panose="020B0606020202030204" pitchFamily="34" charset="0"/>
              </a:rPr>
              <a:t>Keuzematrix</a:t>
            </a:r>
          </a:p>
        </p:txBody>
      </p:sp>
    </p:spTree>
    <p:extLst>
      <p:ext uri="{BB962C8B-B14F-4D97-AF65-F5344CB8AC3E}">
        <p14:creationId xmlns:p14="http://schemas.microsoft.com/office/powerpoint/2010/main" val="1897121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2006082" cy="400110"/>
          </a:xfrm>
          <a:prstGeom prst="rect">
            <a:avLst/>
          </a:prstGeom>
          <a:noFill/>
          <a:ln>
            <a:solidFill>
              <a:schemeClr val="bg1"/>
            </a:solidFill>
          </a:ln>
        </p:spPr>
        <p:txBody>
          <a:bodyPr wrap="square" rtlCol="0">
            <a:spAutoFit/>
          </a:bodyPr>
          <a:lstStyle/>
          <a:p>
            <a:r>
              <a:rPr lang="nl-NL" sz="2000" b="1">
                <a:solidFill>
                  <a:schemeClr val="bg1"/>
                </a:solidFill>
                <a:latin typeface="+mj-lt"/>
              </a:rPr>
              <a:t>1. Inhoudsopgave</a:t>
            </a:r>
          </a:p>
        </p:txBody>
      </p:sp>
      <p:sp>
        <p:nvSpPr>
          <p:cNvPr id="10" name="Tekstvak 9">
            <a:extLst>
              <a:ext uri="{FF2B5EF4-FFF2-40B4-BE49-F238E27FC236}">
                <a16:creationId xmlns:a16="http://schemas.microsoft.com/office/drawing/2014/main" id="{706FD4EA-33C0-4472-BD3F-DCBC4BE7DE26}"/>
              </a:ext>
            </a:extLst>
          </p:cNvPr>
          <p:cNvSpPr txBox="1"/>
          <p:nvPr/>
        </p:nvSpPr>
        <p:spPr>
          <a:xfrm>
            <a:off x="727788" y="1212980"/>
            <a:ext cx="9078685" cy="2985433"/>
          </a:xfrm>
          <a:prstGeom prst="rect">
            <a:avLst/>
          </a:prstGeom>
          <a:noFill/>
        </p:spPr>
        <p:txBody>
          <a:bodyPr wrap="square" lIns="91440" tIns="45720" rIns="91440" bIns="45720" rtlCol="0" anchor="t">
            <a:spAutoFit/>
          </a:bodyPr>
          <a:lstStyle/>
          <a:p>
            <a:endParaRPr lang="nl-NL" dirty="0">
              <a:latin typeface="Arial Narrow" panose="020B0606020202030204" pitchFamily="34" charset="0"/>
              <a:ea typeface="Adobe Song Std L" panose="02020300000000000000" pitchFamily="18" charset="-128"/>
            </a:endParaRPr>
          </a:p>
          <a:p>
            <a:endParaRPr lang="nl-NL" dirty="0">
              <a:latin typeface="Arial Narrow" panose="020B0606020202030204" pitchFamily="34" charset="0"/>
              <a:ea typeface="Adobe Song Std L" panose="02020300000000000000" pitchFamily="18" charset="-128"/>
            </a:endParaRPr>
          </a:p>
          <a:p>
            <a:pPr marL="457200" indent="-457200">
              <a:buAutoNum type="arabicPeriod"/>
            </a:pPr>
            <a:r>
              <a:rPr lang="nl-NL" sz="1600" dirty="0">
                <a:latin typeface="Arial Narrow"/>
                <a:ea typeface="Adobe Song Std L"/>
              </a:rPr>
              <a:t>Inhoudsopgave</a:t>
            </a:r>
          </a:p>
          <a:p>
            <a:pPr marL="457200" indent="-457200">
              <a:buAutoNum type="arabicPeriod"/>
            </a:pPr>
            <a:r>
              <a:rPr lang="nl-NL" sz="1600" dirty="0">
                <a:latin typeface="Arial Narrow"/>
                <a:ea typeface="Adobe Song Std L"/>
              </a:rPr>
              <a:t>Aanleiding/inleiding project</a:t>
            </a:r>
          </a:p>
          <a:p>
            <a:pPr marL="457200" indent="-457200">
              <a:buAutoNum type="arabicPeriod"/>
            </a:pPr>
            <a:r>
              <a:rPr lang="nl-NL" sz="1600" dirty="0">
                <a:latin typeface="Arial Narrow"/>
                <a:ea typeface="Adobe Song Std L"/>
              </a:rPr>
              <a:t>Plan en aanpak (</a:t>
            </a:r>
            <a:r>
              <a:rPr lang="nl-NL" sz="1600" dirty="0" err="1">
                <a:latin typeface="Arial Narrow"/>
                <a:ea typeface="Adobe Song Std L"/>
              </a:rPr>
              <a:t>Define</a:t>
            </a:r>
            <a:r>
              <a:rPr lang="nl-NL" sz="1600" dirty="0">
                <a:latin typeface="Arial Narrow"/>
                <a:ea typeface="Adobe Song Std L"/>
              </a:rPr>
              <a:t>)</a:t>
            </a:r>
          </a:p>
          <a:p>
            <a:pPr marL="457200" indent="-457200">
              <a:buAutoNum type="arabicPeriod"/>
            </a:pPr>
            <a:r>
              <a:rPr lang="nl-NL" sz="1600" dirty="0">
                <a:latin typeface="Arial Narrow"/>
                <a:ea typeface="Adobe Song Std L"/>
              </a:rPr>
              <a:t>Acties en bevindingen (</a:t>
            </a:r>
            <a:r>
              <a:rPr lang="nl-NL" sz="1600" dirty="0" err="1">
                <a:latin typeface="Arial Narrow"/>
                <a:ea typeface="Adobe Song Std L"/>
              </a:rPr>
              <a:t>Measure</a:t>
            </a:r>
            <a:r>
              <a:rPr lang="nl-NL" sz="1600" dirty="0">
                <a:latin typeface="Arial Narrow"/>
                <a:ea typeface="Adobe Song Std L"/>
              </a:rPr>
              <a:t>)</a:t>
            </a:r>
          </a:p>
          <a:p>
            <a:pPr marL="457200" indent="-457200">
              <a:buFontTx/>
              <a:buAutoNum type="arabicPeriod"/>
            </a:pPr>
            <a:r>
              <a:rPr lang="nl-NL" sz="1600" dirty="0">
                <a:latin typeface="Arial Narrow"/>
                <a:ea typeface="Adobe Song Std L"/>
              </a:rPr>
              <a:t>Wat kan defensie al? (</a:t>
            </a:r>
            <a:r>
              <a:rPr lang="nl-NL" sz="1600" dirty="0" err="1">
                <a:latin typeface="Arial Narrow"/>
                <a:ea typeface="Adobe Song Std L"/>
              </a:rPr>
              <a:t>Measure</a:t>
            </a:r>
            <a:r>
              <a:rPr lang="nl-NL" sz="1600" dirty="0">
                <a:latin typeface="Arial Narrow"/>
                <a:ea typeface="Adobe Song Std L"/>
              </a:rPr>
              <a:t>)</a:t>
            </a:r>
          </a:p>
          <a:p>
            <a:pPr marL="457200" indent="-457200">
              <a:buAutoNum type="arabicPeriod"/>
            </a:pPr>
            <a:r>
              <a:rPr lang="nl-NL" sz="1600" dirty="0" err="1">
                <a:latin typeface="Arial Narrow"/>
                <a:ea typeface="Adobe Song Std L"/>
              </a:rPr>
              <a:t>Analyze</a:t>
            </a:r>
            <a:r>
              <a:rPr lang="nl-NL" sz="1600" dirty="0">
                <a:latin typeface="Arial Narrow"/>
                <a:ea typeface="Adobe Song Std L"/>
              </a:rPr>
              <a:t> (</a:t>
            </a:r>
            <a:r>
              <a:rPr lang="nl-NL" sz="1600" dirty="0" err="1">
                <a:latin typeface="Arial Narrow"/>
                <a:ea typeface="Adobe Song Std L"/>
              </a:rPr>
              <a:t>Analyze</a:t>
            </a:r>
            <a:r>
              <a:rPr lang="nl-NL" sz="1600" dirty="0">
                <a:latin typeface="Arial Narrow"/>
                <a:ea typeface="Adobe Song Std L"/>
              </a:rPr>
              <a:t>)</a:t>
            </a:r>
          </a:p>
          <a:p>
            <a:pPr marL="457200" indent="-457200">
              <a:buAutoNum type="arabicPeriod"/>
            </a:pPr>
            <a:r>
              <a:rPr lang="nl-NL" sz="1600" dirty="0">
                <a:latin typeface="Arial Narrow"/>
                <a:ea typeface="Adobe Song Std L"/>
              </a:rPr>
              <a:t>Bevindingen en adviezen (</a:t>
            </a:r>
            <a:r>
              <a:rPr lang="nl-NL" sz="1600" dirty="0" err="1">
                <a:latin typeface="Arial Narrow"/>
                <a:ea typeface="Adobe Song Std L"/>
              </a:rPr>
              <a:t>Improve</a:t>
            </a:r>
            <a:r>
              <a:rPr lang="nl-NL" sz="1600" dirty="0">
                <a:latin typeface="Arial Narrow"/>
                <a:ea typeface="Adobe Song Std L"/>
              </a:rPr>
              <a:t>)</a:t>
            </a:r>
          </a:p>
          <a:p>
            <a:pPr marL="457200" indent="-457200">
              <a:buAutoNum type="arabicPeriod"/>
            </a:pPr>
            <a:r>
              <a:rPr lang="nl-NL" sz="1600" dirty="0">
                <a:latin typeface="Arial Narrow"/>
                <a:ea typeface="Adobe Song Std L"/>
              </a:rPr>
              <a:t>Implementatieplan (Control) </a:t>
            </a:r>
          </a:p>
          <a:p>
            <a:pPr marL="457200" indent="-457200">
              <a:buAutoNum type="arabicPeriod"/>
            </a:pPr>
            <a:endParaRPr lang="nl-NL" sz="2400" dirty="0">
              <a:latin typeface="Arial Narrow"/>
              <a:ea typeface="Adobe Song Std L"/>
            </a:endParaRP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8">
            <a:extLst>
              <a:ext uri="{FF2B5EF4-FFF2-40B4-BE49-F238E27FC236}">
                <a16:creationId xmlns:a16="http://schemas.microsoft.com/office/drawing/2014/main" id="{A099A616-9486-8121-0D89-625349FD91E1}"/>
              </a:ext>
            </a:extLst>
          </p:cNvPr>
          <p:cNvSpPr txBox="1"/>
          <p:nvPr/>
        </p:nvSpPr>
        <p:spPr>
          <a:xfrm>
            <a:off x="4348065" y="1040187"/>
            <a:ext cx="3495870" cy="584775"/>
          </a:xfrm>
          <a:prstGeom prst="rect">
            <a:avLst/>
          </a:prstGeom>
          <a:noFill/>
          <a:ln>
            <a:solidFill>
              <a:schemeClr val="accent6">
                <a:lumMod val="50000"/>
              </a:schemeClr>
            </a:solidFill>
          </a:ln>
        </p:spPr>
        <p:txBody>
          <a:bodyPr wrap="square" lIns="91440" tIns="45720" rIns="91440" bIns="45720" rtlCol="0" anchor="t">
            <a:spAutoFit/>
          </a:bodyPr>
          <a:lstStyle/>
          <a:p>
            <a:pPr algn="ctr"/>
            <a:r>
              <a:rPr lang="nl-NL" sz="3200" b="1" dirty="0">
                <a:latin typeface="Arial Narrow"/>
                <a:ea typeface="Adobe Song Std L"/>
              </a:rPr>
              <a:t>Inhoudsopgave</a:t>
            </a:r>
          </a:p>
        </p:txBody>
      </p:sp>
    </p:spTree>
    <p:extLst>
      <p:ext uri="{BB962C8B-B14F-4D97-AF65-F5344CB8AC3E}">
        <p14:creationId xmlns:p14="http://schemas.microsoft.com/office/powerpoint/2010/main" val="3274858498"/>
      </p:ext>
    </p:extLst>
  </p:cSld>
  <p:clrMapOvr>
    <a:masterClrMapping/>
  </p:clrMapOvr>
  <mc:AlternateContent xmlns:mc="http://schemas.openxmlformats.org/markup-compatibility/2006" xmlns:p14="http://schemas.microsoft.com/office/powerpoint/2010/main">
    <mc:Choice Requires="p14">
      <p:transition spd="slow" p14:dur="2000" advTm="17895"/>
    </mc:Choice>
    <mc:Fallback xmlns="">
      <p:transition spd="slow" advTm="1789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kstvak 14">
            <a:extLst>
              <a:ext uri="{FF2B5EF4-FFF2-40B4-BE49-F238E27FC236}">
                <a16:creationId xmlns:a16="http://schemas.microsoft.com/office/drawing/2014/main" id="{7A4DDFB5-66DD-9BC2-A884-CBA14CBD9A2E}"/>
              </a:ext>
            </a:extLst>
          </p:cNvPr>
          <p:cNvSpPr txBox="1"/>
          <p:nvPr/>
        </p:nvSpPr>
        <p:spPr>
          <a:xfrm>
            <a:off x="-1" y="0"/>
            <a:ext cx="4199139"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6. Bevindingen en adviezen</a:t>
            </a:r>
          </a:p>
        </p:txBody>
      </p:sp>
      <p:pic>
        <p:nvPicPr>
          <p:cNvPr id="17" name="Afbeelding 16">
            <a:extLst>
              <a:ext uri="{FF2B5EF4-FFF2-40B4-BE49-F238E27FC236}">
                <a16:creationId xmlns:a16="http://schemas.microsoft.com/office/drawing/2014/main" id="{F5E414B4-A945-ED13-022B-523F0EDD183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571" b="96000" l="1377" r="95709">
                        <a14:foregroundMark x1="7126" y1="12000" x2="11417" y2="15429"/>
                        <a14:foregroundMark x1="11417" y1="15429" x2="16275" y2="41714"/>
                        <a14:foregroundMark x1="16275" y1="41714" x2="14008" y2="70857"/>
                        <a14:foregroundMark x1="14008" y1="70857" x2="13117" y2="74286"/>
                        <a14:foregroundMark x1="8421" y1="78857" x2="4939" y2="21143"/>
                        <a14:foregroundMark x1="1457" y1="5714" x2="1457" y2="5714"/>
                        <a14:foregroundMark x1="16680" y1="29714" x2="16194" y2="72000"/>
                        <a14:foregroundMark x1="16194" y1="72000" x2="15789" y2="75429"/>
                        <a14:foregroundMark x1="10202" y1="86286" x2="5182" y2="80571"/>
                        <a14:foregroundMark x1="5182" y1="80571" x2="5182" y2="80571"/>
                        <a14:foregroundMark x1="8016" y1="85714" x2="14818" y2="77714"/>
                        <a14:foregroundMark x1="19757" y1="56000" x2="18219" y2="31429"/>
                        <a14:foregroundMark x1="13036" y1="52000" x2="9798" y2="55429"/>
                        <a14:foregroundMark x1="5830" y1="78857" x2="3320" y2="84000"/>
                        <a14:foregroundMark x1="2591" y1="90286" x2="2591" y2="90286"/>
                        <a14:foregroundMark x1="26883" y1="81714" x2="33441" y2="77143"/>
                        <a14:foregroundMark x1="33441" y1="77143" x2="36923" y2="43429"/>
                        <a14:foregroundMark x1="36923" y1="43429" x2="31255" y2="24000"/>
                        <a14:foregroundMark x1="31255" y1="24000" x2="30283" y2="24000"/>
                        <a14:foregroundMark x1="44696" y1="25714" x2="49312" y2="26857"/>
                        <a14:foregroundMark x1="49312" y1="26857" x2="55789" y2="51429"/>
                        <a14:foregroundMark x1="55789" y1="51429" x2="51579" y2="76571"/>
                        <a14:foregroundMark x1="51579" y1="76571" x2="49798" y2="80571"/>
                        <a14:foregroundMark x1="64130" y1="81714" x2="69312" y2="75429"/>
                        <a14:foregroundMark x1="69312" y1="75429" x2="73522" y2="46286"/>
                        <a14:foregroundMark x1="73522" y1="46286" x2="66478" y2="23429"/>
                        <a14:foregroundMark x1="66478" y1="23429" x2="65425" y2="23429"/>
                        <a14:foregroundMark x1="76113" y1="37714" x2="64372" y2="17143"/>
                        <a14:foregroundMark x1="62105" y1="16571" x2="61538" y2="14286"/>
                        <a14:foregroundMark x1="60243" y1="9714" x2="59838" y2="9143"/>
                        <a14:foregroundMark x1="58947" y1="7429" x2="58947" y2="7429"/>
                        <a14:foregroundMark x1="59028" y1="12000" x2="59028" y2="12000"/>
                        <a14:foregroundMark x1="83077" y1="24000" x2="88259" y2="23429"/>
                        <a14:foregroundMark x1="88259" y1="23429" x2="93360" y2="49143"/>
                        <a14:foregroundMark x1="93360" y1="49143" x2="91012" y2="73714"/>
                        <a14:foregroundMark x1="91012" y1="73714" x2="88340" y2="74857"/>
                        <a14:foregroundMark x1="86316" y1="82286" x2="93117" y2="60571"/>
                        <a14:foregroundMark x1="93117" y1="60571" x2="93441" y2="55429"/>
                        <a14:foregroundMark x1="95466" y1="44571" x2="92955" y2="69714"/>
                        <a14:foregroundMark x1="86397" y1="84571" x2="84615" y2="36571"/>
                        <a14:foregroundMark x1="84615" y1="64000" x2="82996" y2="26857"/>
                        <a14:foregroundMark x1="90040" y1="24000" x2="95709" y2="53714"/>
                        <a14:foregroundMark x1="95709" y1="53714" x2="93441" y2="78286"/>
                        <a14:foregroundMark x1="83482" y1="89714" x2="81862" y2="21143"/>
                        <a14:foregroundMark x1="82024" y1="73714" x2="81053" y2="85143"/>
                        <a14:foregroundMark x1="81215" y1="84000" x2="83563" y2="61143"/>
                        <a14:foregroundMark x1="81296" y1="78286" x2="79271" y2="87429"/>
                        <a14:foregroundMark x1="78543" y1="90857" x2="78543" y2="90857"/>
                        <a14:foregroundMark x1="71174" y1="91429" x2="74980" y2="59429"/>
                        <a14:foregroundMark x1="75223" y1="69714" x2="73846" y2="21143"/>
                        <a14:foregroundMark x1="73846" y1="21143" x2="68745" y2="20000"/>
                        <a14:foregroundMark x1="64453" y1="48000" x2="63158" y2="18857"/>
                        <a14:foregroundMark x1="64372" y1="71429" x2="62348" y2="82857"/>
                        <a14:foregroundMark x1="60567" y1="92000" x2="61781" y2="70286"/>
                        <a14:foregroundMark x1="68421" y1="12000" x2="75870" y2="20000"/>
                        <a14:foregroundMark x1="75870" y1="20000" x2="76599" y2="50857"/>
                        <a14:foregroundMark x1="76599" y1="50857" x2="75547" y2="80571"/>
                        <a14:foregroundMark x1="75547" y1="80571" x2="75547" y2="80571"/>
                        <a14:foregroundMark x1="62348" y1="49714" x2="62348" y2="49714"/>
                        <a14:foregroundMark x1="60000" y1="81143" x2="60000" y2="81143"/>
                        <a14:foregroundMark x1="59838" y1="89714" x2="59190" y2="90286"/>
                        <a14:foregroundMark x1="58623" y1="92000" x2="58623" y2="92000"/>
                        <a14:foregroundMark x1="59190" y1="85714" x2="59190" y2="85714"/>
                        <a14:foregroundMark x1="60081" y1="78857" x2="60081" y2="78857"/>
                        <a14:foregroundMark x1="60891" y1="67429" x2="60891" y2="67429"/>
                        <a14:foregroundMark x1="61296" y1="63429" x2="61296" y2="63429"/>
                        <a14:foregroundMark x1="58057" y1="72000" x2="58057" y2="72000"/>
                        <a14:foregroundMark x1="57895" y1="55429" x2="51660" y2="24571"/>
                        <a14:foregroundMark x1="44372" y1="18286" x2="45668" y2="65714"/>
                        <a14:foregroundMark x1="45668" y1="65714" x2="47611" y2="86857"/>
                        <a14:foregroundMark x1="37328" y1="76571" x2="36356" y2="22286"/>
                        <a14:foregroundMark x1="36356" y1="22286" x2="31336" y2="19429"/>
                        <a14:foregroundMark x1="31336" y1="19429" x2="28097" y2="24000"/>
                        <a14:foregroundMark x1="26397" y1="22857" x2="26073" y2="53143"/>
                        <a14:foregroundMark x1="24130" y1="88571" x2="24777" y2="30286"/>
                        <a14:foregroundMark x1="24777" y1="30286" x2="24615" y2="28000"/>
                        <a14:foregroundMark x1="23239" y1="83429" x2="23239" y2="83429"/>
                        <a14:foregroundMark x1="20324" y1="93714" x2="20324" y2="93714"/>
                        <a14:foregroundMark x1="57895" y1="96000" x2="57895" y2="96000"/>
                        <a14:foregroundMark x1="37085" y1="4571" x2="37085" y2="4571"/>
                        <a14:foregroundMark x1="60162" y1="4571" x2="60162" y2="4571"/>
                      </a14:backgroundRemoval>
                    </a14:imgEffect>
                  </a14:imgLayer>
                </a14:imgProps>
              </a:ext>
            </a:extLst>
          </a:blip>
          <a:stretch>
            <a:fillRect/>
          </a:stretch>
        </p:blipFill>
        <p:spPr>
          <a:xfrm>
            <a:off x="7722638" y="110897"/>
            <a:ext cx="4295192" cy="608630"/>
          </a:xfrm>
          <a:prstGeom prst="rect">
            <a:avLst/>
          </a:prstGeom>
        </p:spPr>
      </p:pic>
      <p:sp>
        <p:nvSpPr>
          <p:cNvPr id="3" name="Tekstvak 2">
            <a:extLst>
              <a:ext uri="{FF2B5EF4-FFF2-40B4-BE49-F238E27FC236}">
                <a16:creationId xmlns:a16="http://schemas.microsoft.com/office/drawing/2014/main" id="{29C30DD6-04E0-FBDB-7B99-4084CFFA831D}"/>
              </a:ext>
            </a:extLst>
          </p:cNvPr>
          <p:cNvSpPr txBox="1"/>
          <p:nvPr/>
        </p:nvSpPr>
        <p:spPr>
          <a:xfrm>
            <a:off x="556864" y="1368083"/>
            <a:ext cx="11123022" cy="954107"/>
          </a:xfrm>
          <a:prstGeom prst="rect">
            <a:avLst/>
          </a:prstGeom>
          <a:noFill/>
        </p:spPr>
        <p:txBody>
          <a:bodyPr wrap="square" rtlCol="0">
            <a:spAutoFit/>
          </a:bodyPr>
          <a:lstStyle/>
          <a:p>
            <a:r>
              <a:rPr lang="nl-NL" b="1" dirty="0">
                <a:latin typeface="Arial Narrow" panose="020B0606020202030204" pitchFamily="34" charset="0"/>
              </a:rPr>
              <a:t>Informatiedeling niet optimaal </a:t>
            </a:r>
          </a:p>
          <a:p>
            <a:pPr marL="285750" indent="-285750">
              <a:buFontTx/>
              <a:buChar char="-"/>
            </a:pPr>
            <a:r>
              <a:rPr lang="nl-NL" dirty="0">
                <a:latin typeface="Arial Narrow" panose="020B0606020202030204" pitchFamily="34" charset="0"/>
              </a:rPr>
              <a:t>Voor veel defensie personeel is niet duidelijk waar welke informatie gehaald kan worden</a:t>
            </a:r>
          </a:p>
          <a:p>
            <a:pPr marL="285750" indent="-285750">
              <a:buFontTx/>
              <a:buChar char="-"/>
            </a:pPr>
            <a:r>
              <a:rPr lang="nl-NL" dirty="0">
                <a:latin typeface="Arial Narrow" panose="020B0606020202030204" pitchFamily="34" charset="0"/>
              </a:rPr>
              <a:t>Afdelingen weten soms niet van elkaars bestaan</a:t>
            </a:r>
            <a:endParaRPr lang="nl-NL" b="1" dirty="0">
              <a:latin typeface="Arial Narrow" panose="020B0606020202030204" pitchFamily="34" charset="0"/>
            </a:endParaRPr>
          </a:p>
        </p:txBody>
      </p:sp>
      <p:sp>
        <p:nvSpPr>
          <p:cNvPr id="8" name="Tekstvak 7">
            <a:extLst>
              <a:ext uri="{FF2B5EF4-FFF2-40B4-BE49-F238E27FC236}">
                <a16:creationId xmlns:a16="http://schemas.microsoft.com/office/drawing/2014/main" id="{A7E89B98-D4CD-CEEA-B240-5B27E4C5D2F1}"/>
              </a:ext>
            </a:extLst>
          </p:cNvPr>
          <p:cNvSpPr txBox="1"/>
          <p:nvPr/>
        </p:nvSpPr>
        <p:spPr>
          <a:xfrm>
            <a:off x="534489" y="3233708"/>
            <a:ext cx="11123022" cy="3416320"/>
          </a:xfrm>
          <a:prstGeom prst="rect">
            <a:avLst/>
          </a:prstGeom>
          <a:noFill/>
        </p:spPr>
        <p:txBody>
          <a:bodyPr wrap="square" lIns="91440" tIns="45720" rIns="91440" bIns="45720" anchor="t">
            <a:spAutoFit/>
          </a:bodyPr>
          <a:lstStyle/>
          <a:p>
            <a:r>
              <a:rPr lang="nl-NL" b="1" dirty="0">
                <a:latin typeface="Arial Narrow"/>
              </a:rPr>
              <a:t>Advies 1: alleen kennismaking met CP:</a:t>
            </a:r>
          </a:p>
          <a:p>
            <a:pPr marL="285750" indent="-285750">
              <a:buFontTx/>
              <a:buChar char="-"/>
            </a:pPr>
            <a:r>
              <a:rPr lang="nl-NL" dirty="0">
                <a:latin typeface="Arial Narrow"/>
              </a:rPr>
              <a:t>POV – films waarbij door de CP wordt gelopen en informatie in beeld verschijnt.</a:t>
            </a:r>
          </a:p>
          <a:p>
            <a:pPr marL="285750" indent="-285750">
              <a:buFontTx/>
              <a:buChar char="-"/>
            </a:pPr>
            <a:r>
              <a:rPr lang="nl-NL" dirty="0">
                <a:latin typeface="Arial Narrow"/>
              </a:rPr>
              <a:t>Gebruik maken van VR, maar ook de mogelijkheid om op telefoon, pc of tablet te bekijken. </a:t>
            </a:r>
          </a:p>
          <a:p>
            <a:pPr marL="285750" indent="-285750">
              <a:buFontTx/>
              <a:buChar char="-"/>
            </a:pPr>
            <a:r>
              <a:rPr lang="nl-NL" dirty="0">
                <a:latin typeface="Arial Narrow"/>
              </a:rPr>
              <a:t>Alleen een algemene indruk en niet situatie specifiek. </a:t>
            </a:r>
          </a:p>
          <a:p>
            <a:pPr marL="285750" indent="-285750">
              <a:buFontTx/>
              <a:buChar char="-"/>
            </a:pPr>
            <a:endParaRPr lang="nl-NL" dirty="0">
              <a:latin typeface="Arial Narrow"/>
            </a:endParaRPr>
          </a:p>
          <a:p>
            <a:r>
              <a:rPr lang="nl-NL" b="1" dirty="0">
                <a:latin typeface="Arial Narrow"/>
              </a:rPr>
              <a:t>Aanvullend advies: zorg voor eigenaarschap tijdens implementatie van visualisatiemiddel </a:t>
            </a:r>
          </a:p>
          <a:p>
            <a:r>
              <a:rPr lang="nl-NL" dirty="0">
                <a:latin typeface="Arial Narrow"/>
              </a:rPr>
              <a:t>- Duidelijkheid creëren wie beheerder wordt van nieuwe tool</a:t>
            </a:r>
          </a:p>
          <a:p>
            <a:pPr marL="285750" indent="-285750">
              <a:buFontTx/>
              <a:buChar char="-"/>
            </a:pPr>
            <a:endParaRPr lang="nl-NL" dirty="0">
              <a:latin typeface="Arial Narrow"/>
            </a:endParaRPr>
          </a:p>
          <a:p>
            <a:r>
              <a:rPr lang="nl-NL" b="1">
                <a:latin typeface="Arial Narrow"/>
              </a:rPr>
              <a:t>Advies 2: </a:t>
            </a:r>
            <a:r>
              <a:rPr lang="nl-NL" b="1" dirty="0">
                <a:latin typeface="Arial Narrow"/>
              </a:rPr>
              <a:t>Kennismaking en VR planning in realistische situatie CP:</a:t>
            </a:r>
          </a:p>
          <a:p>
            <a:pPr marL="285750" indent="-285750">
              <a:buFontTx/>
              <a:buChar char="-"/>
            </a:pPr>
            <a:r>
              <a:rPr lang="nl-NL" dirty="0">
                <a:latin typeface="Arial Narrow"/>
              </a:rPr>
              <a:t>VBS wordt gebruikt om een plattegrond te maken met alle onderdelen in daadwerkelijke operatie gebied.</a:t>
            </a:r>
          </a:p>
          <a:p>
            <a:pPr marL="285750" indent="-285750">
              <a:buFontTx/>
              <a:buChar char="-"/>
            </a:pPr>
            <a:r>
              <a:rPr lang="nl-NL" dirty="0">
                <a:latin typeface="Arial Narrow"/>
              </a:rPr>
              <a:t>Rondleidingen in zowel VBS op de computer als in VR.</a:t>
            </a:r>
          </a:p>
          <a:p>
            <a:pPr marL="285750" indent="-285750">
              <a:buFontTx/>
              <a:buChar char="-"/>
            </a:pPr>
            <a:r>
              <a:rPr lang="nl-NL" dirty="0">
                <a:latin typeface="Arial Narrow" panose="020B0606020202030204" pitchFamily="34" charset="0"/>
              </a:rPr>
              <a:t>Voor VBS moet wel de gebruiker geïnstrueerd worden. </a:t>
            </a:r>
          </a:p>
        </p:txBody>
      </p:sp>
      <p:sp>
        <p:nvSpPr>
          <p:cNvPr id="2" name="Tekstvak 1">
            <a:extLst>
              <a:ext uri="{FF2B5EF4-FFF2-40B4-BE49-F238E27FC236}">
                <a16:creationId xmlns:a16="http://schemas.microsoft.com/office/drawing/2014/main" id="{350E84E3-1D65-E6D8-F83E-01A0BB829289}"/>
              </a:ext>
            </a:extLst>
          </p:cNvPr>
          <p:cNvSpPr txBox="1"/>
          <p:nvPr/>
        </p:nvSpPr>
        <p:spPr>
          <a:xfrm>
            <a:off x="4318116" y="872864"/>
            <a:ext cx="3555768" cy="523220"/>
          </a:xfrm>
          <a:prstGeom prst="rect">
            <a:avLst/>
          </a:prstGeom>
          <a:noFill/>
          <a:ln>
            <a:solidFill>
              <a:schemeClr val="accent6">
                <a:lumMod val="50000"/>
              </a:schemeClr>
            </a:solidFill>
          </a:ln>
        </p:spPr>
        <p:txBody>
          <a:bodyPr wrap="square" rtlCol="0">
            <a:spAutoFit/>
          </a:bodyPr>
          <a:lstStyle/>
          <a:p>
            <a:pPr algn="ctr"/>
            <a:r>
              <a:rPr lang="nl-NL" sz="2800" dirty="0">
                <a:latin typeface="Arial Narrow" panose="020B0606020202030204" pitchFamily="34" charset="0"/>
              </a:rPr>
              <a:t>Bevindingen</a:t>
            </a:r>
          </a:p>
        </p:txBody>
      </p:sp>
      <p:sp>
        <p:nvSpPr>
          <p:cNvPr id="9" name="Tekstvak 8">
            <a:extLst>
              <a:ext uri="{FF2B5EF4-FFF2-40B4-BE49-F238E27FC236}">
                <a16:creationId xmlns:a16="http://schemas.microsoft.com/office/drawing/2014/main" id="{C548027F-31BD-C513-4BAF-8FCE7FF49FC6}"/>
              </a:ext>
            </a:extLst>
          </p:cNvPr>
          <p:cNvSpPr txBox="1"/>
          <p:nvPr/>
        </p:nvSpPr>
        <p:spPr>
          <a:xfrm>
            <a:off x="4340491" y="2578370"/>
            <a:ext cx="3555768" cy="523220"/>
          </a:xfrm>
          <a:prstGeom prst="rect">
            <a:avLst/>
          </a:prstGeom>
          <a:noFill/>
          <a:ln>
            <a:solidFill>
              <a:schemeClr val="accent6">
                <a:lumMod val="50000"/>
              </a:schemeClr>
            </a:solidFill>
          </a:ln>
        </p:spPr>
        <p:txBody>
          <a:bodyPr wrap="square" rtlCol="0">
            <a:spAutoFit/>
          </a:bodyPr>
          <a:lstStyle/>
          <a:p>
            <a:pPr algn="ctr"/>
            <a:r>
              <a:rPr lang="nl-NL" sz="2800" dirty="0">
                <a:latin typeface="Arial Narrow" panose="020B0606020202030204" pitchFamily="34" charset="0"/>
              </a:rPr>
              <a:t>Adviezen</a:t>
            </a:r>
          </a:p>
        </p:txBody>
      </p:sp>
    </p:spTree>
    <p:extLst>
      <p:ext uri="{BB962C8B-B14F-4D97-AF65-F5344CB8AC3E}">
        <p14:creationId xmlns:p14="http://schemas.microsoft.com/office/powerpoint/2010/main" val="1197406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8">
            <a:extLst>
              <a:ext uri="{FF2B5EF4-FFF2-40B4-BE49-F238E27FC236}">
                <a16:creationId xmlns:a16="http://schemas.microsoft.com/office/drawing/2014/main" id="{1E7D2A1F-2A3B-B005-E070-DFB4F29A037D}"/>
              </a:ext>
            </a:extLst>
          </p:cNvPr>
          <p:cNvSpPr txBox="1"/>
          <p:nvPr/>
        </p:nvSpPr>
        <p:spPr>
          <a:xfrm>
            <a:off x="0" y="0"/>
            <a:ext cx="2343705"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7. Implementatieplan</a:t>
            </a:r>
          </a:p>
        </p:txBody>
      </p:sp>
      <p:pic>
        <p:nvPicPr>
          <p:cNvPr id="13" name="Afbeelding 12">
            <a:extLst>
              <a:ext uri="{FF2B5EF4-FFF2-40B4-BE49-F238E27FC236}">
                <a16:creationId xmlns:a16="http://schemas.microsoft.com/office/drawing/2014/main" id="{6A39C267-42AB-9451-4F2F-D3B58B34786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89674" l="3050" r="97352">
                        <a14:foregroundMark x1="6581" y1="23913" x2="10674" y2="26087"/>
                        <a14:foregroundMark x1="10674" y1="26087" x2="17014" y2="45109"/>
                        <a14:foregroundMark x1="17014" y1="45109" x2="13965" y2="73913"/>
                        <a14:foregroundMark x1="13965" y1="73913" x2="10674" y2="75000"/>
                        <a14:foregroundMark x1="3050" y1="13587" x2="3050" y2="13587"/>
                        <a14:foregroundMark x1="6742" y1="23913" x2="7063" y2="69022"/>
                        <a14:foregroundMark x1="17496" y1="25543" x2="17657" y2="67391"/>
                        <a14:foregroundMark x1="19021" y1="35326" x2="16372" y2="79348"/>
                        <a14:foregroundMark x1="16372" y1="79348" x2="14286" y2="86413"/>
                        <a14:foregroundMark x1="7464" y1="78804" x2="6100" y2="78261"/>
                        <a14:foregroundMark x1="5377" y1="78261" x2="4334" y2="82609"/>
                        <a14:foregroundMark x1="25923" y1="70109" x2="26966" y2="36413"/>
                        <a14:foregroundMark x1="26966" y1="36413" x2="31220" y2="18478"/>
                        <a14:foregroundMark x1="31220" y1="18478" x2="37721" y2="33696"/>
                        <a14:foregroundMark x1="37721" y1="33696" x2="36758" y2="65761"/>
                        <a14:foregroundMark x1="36758" y1="65761" x2="32584" y2="76630"/>
                        <a14:foregroundMark x1="32584" y1="76630" x2="30578" y2="77174"/>
                        <a14:foregroundMark x1="24157" y1="82609" x2="24077" y2="28261"/>
                        <a14:foregroundMark x1="43981" y1="23370" x2="54494" y2="34239"/>
                        <a14:foregroundMark x1="54494" y1="34239" x2="53692" y2="64130"/>
                        <a14:foregroundMark x1="53692" y1="64130" x2="49278" y2="74457"/>
                        <a14:foregroundMark x1="49278" y1="74457" x2="48716" y2="74457"/>
                        <a14:foregroundMark x1="45425" y1="71739" x2="45586" y2="4891"/>
                        <a14:foregroundMark x1="32183" y1="44565" x2="27689" y2="58696"/>
                        <a14:foregroundMark x1="27689" y1="58696" x2="27689" y2="58696"/>
                        <a14:foregroundMark x1="62199" y1="26087" x2="71669" y2="28804"/>
                        <a14:foregroundMark x1="71669" y1="28804" x2="73114" y2="55435"/>
                        <a14:foregroundMark x1="73114" y1="55435" x2="69904" y2="73370"/>
                        <a14:foregroundMark x1="69904" y1="73370" x2="66774" y2="73913"/>
                        <a14:foregroundMark x1="83066" y1="27174" x2="87480" y2="25000"/>
                        <a14:foregroundMark x1="87480" y1="25000" x2="94222" y2="47283"/>
                        <a14:foregroundMark x1="94222" y1="47283" x2="91252" y2="70109"/>
                        <a14:foregroundMark x1="91252" y1="70109" x2="88604" y2="72283"/>
                        <a14:foregroundMark x1="85474" y1="77174" x2="89326" y2="68478"/>
                        <a14:foregroundMark x1="95265" y1="66304" x2="92777" y2="18478"/>
                        <a14:foregroundMark x1="92777" y1="18478" x2="92215" y2="18478"/>
                        <a14:foregroundMark x1="82103" y1="15217" x2="81701" y2="15217"/>
                        <a14:foregroundMark x1="79294" y1="15761" x2="79294" y2="15761"/>
                        <a14:foregroundMark x1="78250" y1="10870" x2="78250" y2="10870"/>
                        <a14:foregroundMark x1="77689" y1="6522" x2="77689" y2="6522"/>
                        <a14:foregroundMark x1="77207" y1="8152" x2="77207" y2="8152"/>
                        <a14:foregroundMark x1="77689" y1="10870" x2="77689" y2="10870"/>
                        <a14:foregroundMark x1="97352" y1="38043" x2="97352" y2="38043"/>
                        <a14:foregroundMark x1="95907" y1="25000" x2="95185" y2="42935"/>
                        <a14:foregroundMark x1="93258" y1="14130" x2="85152" y2="16848"/>
                        <a14:foregroundMark x1="82183" y1="82065" x2="81541" y2="20109"/>
                        <a14:foregroundMark x1="80498" y1="79348" x2="82022" y2="55435"/>
                        <a14:foregroundMark x1="80096" y1="71739" x2="79695" y2="77174"/>
                        <a14:foregroundMark x1="77689" y1="88587" x2="77689" y2="88587"/>
                        <a14:foregroundMark x1="73596" y1="83152" x2="70144" y2="55435"/>
                        <a14:foregroundMark x1="75120" y1="43478" x2="72392" y2="15217"/>
                        <a14:foregroundMark x1="62841" y1="13587" x2="63403" y2="78261"/>
                      </a14:backgroundRemoval>
                    </a14:imgEffect>
                  </a14:imgLayer>
                </a14:imgProps>
              </a:ext>
            </a:extLst>
          </a:blip>
          <a:stretch>
            <a:fillRect/>
          </a:stretch>
        </p:blipFill>
        <p:spPr>
          <a:xfrm>
            <a:off x="7736563" y="103367"/>
            <a:ext cx="4223463" cy="623689"/>
          </a:xfrm>
          <a:prstGeom prst="rect">
            <a:avLst/>
          </a:prstGeom>
        </p:spPr>
      </p:pic>
      <p:sp>
        <p:nvSpPr>
          <p:cNvPr id="8" name="Tekstvak 7">
            <a:extLst>
              <a:ext uri="{FF2B5EF4-FFF2-40B4-BE49-F238E27FC236}">
                <a16:creationId xmlns:a16="http://schemas.microsoft.com/office/drawing/2014/main" id="{060649B4-4BE8-CB1C-67E7-C5499719FD9F}"/>
              </a:ext>
            </a:extLst>
          </p:cNvPr>
          <p:cNvSpPr txBox="1"/>
          <p:nvPr/>
        </p:nvSpPr>
        <p:spPr>
          <a:xfrm>
            <a:off x="408644" y="1450234"/>
            <a:ext cx="7818944" cy="4801314"/>
          </a:xfrm>
          <a:prstGeom prst="rect">
            <a:avLst/>
          </a:prstGeom>
          <a:noFill/>
        </p:spPr>
        <p:txBody>
          <a:bodyPr wrap="square">
            <a:spAutoFit/>
          </a:bodyPr>
          <a:lstStyle/>
          <a:p>
            <a:r>
              <a:rPr lang="nl-NL" b="1" dirty="0">
                <a:latin typeface="Arial Narrow" panose="020B0606020202030204" pitchFamily="34" charset="0"/>
              </a:rPr>
              <a:t>Filmen van CP:</a:t>
            </a:r>
            <a:br>
              <a:rPr lang="nl-NL" b="1" dirty="0">
                <a:latin typeface="Arial Narrow" panose="020B0606020202030204" pitchFamily="34" charset="0"/>
              </a:rPr>
            </a:br>
            <a:r>
              <a:rPr lang="nl-NL" dirty="0">
                <a:latin typeface="Arial Narrow" panose="020B0606020202030204" pitchFamily="34" charset="0"/>
              </a:rPr>
              <a:t>Voor het filmen op locatie is er toestemming nodig van de locatieverantwoordelijke. </a:t>
            </a:r>
          </a:p>
          <a:p>
            <a:endParaRPr lang="nl-NL" b="1" dirty="0">
              <a:latin typeface="Arial Narrow" panose="020B0606020202030204" pitchFamily="34" charset="0"/>
            </a:endParaRPr>
          </a:p>
          <a:p>
            <a:r>
              <a:rPr lang="nl-NL" b="1" dirty="0">
                <a:latin typeface="Arial Narrow" panose="020B0606020202030204" pitchFamily="34" charset="0"/>
              </a:rPr>
              <a:t>Stap 1: </a:t>
            </a:r>
            <a:r>
              <a:rPr lang="nl-NL" dirty="0">
                <a:latin typeface="Arial Narrow" panose="020B0606020202030204" pitchFamily="34" charset="0"/>
              </a:rPr>
              <a:t>Aanschaf van Camera. </a:t>
            </a:r>
            <a:endParaRPr lang="nl-NL" b="1" dirty="0">
              <a:latin typeface="Arial Narrow" panose="020B0606020202030204" pitchFamily="34" charset="0"/>
            </a:endParaRPr>
          </a:p>
          <a:p>
            <a:endParaRPr lang="nl-NL" b="1" dirty="0">
              <a:latin typeface="Arial Narrow" panose="020B0606020202030204" pitchFamily="34" charset="0"/>
            </a:endParaRPr>
          </a:p>
          <a:p>
            <a:r>
              <a:rPr lang="nl-NL" b="1" dirty="0">
                <a:latin typeface="Arial Narrow" panose="020B0606020202030204" pitchFamily="34" charset="0"/>
              </a:rPr>
              <a:t>Stap 2: </a:t>
            </a:r>
            <a:r>
              <a:rPr lang="nl-NL" dirty="0">
                <a:latin typeface="Arial Narrow" panose="020B0606020202030204" pitchFamily="34" charset="0"/>
              </a:rPr>
              <a:t>Regelen toegang tot CP.</a:t>
            </a:r>
          </a:p>
          <a:p>
            <a:endParaRPr lang="nl-NL" dirty="0">
              <a:latin typeface="Arial Narrow" panose="020B0606020202030204" pitchFamily="34" charset="0"/>
            </a:endParaRPr>
          </a:p>
          <a:p>
            <a:r>
              <a:rPr lang="nl-NL" b="1" dirty="0">
                <a:latin typeface="Arial Narrow" panose="020B0606020202030204" pitchFamily="34" charset="0"/>
              </a:rPr>
              <a:t>Stap 3: </a:t>
            </a:r>
            <a:r>
              <a:rPr lang="nl-NL" dirty="0">
                <a:latin typeface="Arial Narrow" panose="020B0606020202030204" pitchFamily="34" charset="0"/>
              </a:rPr>
              <a:t>Filmen </a:t>
            </a:r>
          </a:p>
          <a:p>
            <a:endParaRPr lang="nl-NL" dirty="0">
              <a:latin typeface="Arial Narrow" panose="020B0606020202030204" pitchFamily="34" charset="0"/>
            </a:endParaRPr>
          </a:p>
          <a:p>
            <a:r>
              <a:rPr lang="nl-NL" b="1" dirty="0">
                <a:latin typeface="Arial Narrow" panose="020B0606020202030204" pitchFamily="34" charset="0"/>
              </a:rPr>
              <a:t>Stap 4: </a:t>
            </a:r>
            <a:r>
              <a:rPr lang="nl-NL" dirty="0">
                <a:latin typeface="Arial Narrow" panose="020B0606020202030204" pitchFamily="34" charset="0"/>
              </a:rPr>
              <a:t>Invoegen van informatie in film.</a:t>
            </a:r>
            <a:endParaRPr lang="nl-NL" b="1" dirty="0">
              <a:latin typeface="Arial Narrow" panose="020B0606020202030204" pitchFamily="34" charset="0"/>
            </a:endParaRPr>
          </a:p>
          <a:p>
            <a:endParaRPr lang="nl-NL" dirty="0">
              <a:latin typeface="Arial Narrow" panose="020B0606020202030204" pitchFamily="34" charset="0"/>
            </a:endParaRPr>
          </a:p>
          <a:p>
            <a:r>
              <a:rPr lang="nl-NL" b="1" dirty="0">
                <a:latin typeface="Arial Narrow" panose="020B0606020202030204" pitchFamily="34" charset="0"/>
              </a:rPr>
              <a:t>Stap 5: </a:t>
            </a:r>
            <a:r>
              <a:rPr lang="nl-NL" dirty="0">
                <a:latin typeface="Arial Narrow" panose="020B0606020202030204" pitchFamily="34" charset="0"/>
              </a:rPr>
              <a:t>Invoegen bij de training.</a:t>
            </a:r>
          </a:p>
          <a:p>
            <a:endParaRPr lang="nl-NL" dirty="0">
              <a:latin typeface="Arial Narrow" panose="020B0606020202030204" pitchFamily="34" charset="0"/>
            </a:endParaRPr>
          </a:p>
          <a:p>
            <a:r>
              <a:rPr lang="nl-NL" b="1" dirty="0">
                <a:latin typeface="Arial Narrow" panose="020B0606020202030204" pitchFamily="34" charset="0"/>
              </a:rPr>
              <a:t>TIP: </a:t>
            </a:r>
            <a:r>
              <a:rPr lang="nl-NL" dirty="0">
                <a:latin typeface="Arial Narrow" panose="020B0606020202030204" pitchFamily="34" charset="0"/>
              </a:rPr>
              <a:t>zorg voor eigenaarschap </a:t>
            </a:r>
            <a:endParaRPr lang="nl-NL" b="1" dirty="0">
              <a:latin typeface="Arial Narrow" panose="020B0606020202030204" pitchFamily="34" charset="0"/>
            </a:endParaRPr>
          </a:p>
          <a:p>
            <a:endParaRPr lang="nl-NL" dirty="0">
              <a:latin typeface="Arial Narrow" panose="020B0606020202030204" pitchFamily="34" charset="0"/>
            </a:endParaRPr>
          </a:p>
          <a:p>
            <a:endParaRPr lang="nl-NL" dirty="0">
              <a:latin typeface="Arial Narrow" panose="020B0606020202030204" pitchFamily="34" charset="0"/>
            </a:endParaRPr>
          </a:p>
          <a:p>
            <a:endParaRPr lang="nl-NL" dirty="0">
              <a:latin typeface="Arial Narrow" panose="020B0606020202030204" pitchFamily="34" charset="0"/>
            </a:endParaRPr>
          </a:p>
        </p:txBody>
      </p:sp>
      <p:sp>
        <p:nvSpPr>
          <p:cNvPr id="3" name="Tekstvak 2">
            <a:extLst>
              <a:ext uri="{FF2B5EF4-FFF2-40B4-BE49-F238E27FC236}">
                <a16:creationId xmlns:a16="http://schemas.microsoft.com/office/drawing/2014/main" id="{F8C235A3-FBF9-36A9-579C-FF7B2A9D1F3A}"/>
              </a:ext>
            </a:extLst>
          </p:cNvPr>
          <p:cNvSpPr txBox="1"/>
          <p:nvPr/>
        </p:nvSpPr>
        <p:spPr>
          <a:xfrm>
            <a:off x="4318116" y="872864"/>
            <a:ext cx="3555768" cy="523220"/>
          </a:xfrm>
          <a:prstGeom prst="rect">
            <a:avLst/>
          </a:prstGeom>
          <a:noFill/>
          <a:ln>
            <a:solidFill>
              <a:schemeClr val="accent6">
                <a:lumMod val="50000"/>
              </a:schemeClr>
            </a:solidFill>
          </a:ln>
        </p:spPr>
        <p:txBody>
          <a:bodyPr wrap="square" rtlCol="0">
            <a:spAutoFit/>
          </a:bodyPr>
          <a:lstStyle/>
          <a:p>
            <a:pPr algn="ctr"/>
            <a:r>
              <a:rPr lang="nl-NL" sz="2800" dirty="0">
                <a:latin typeface="Arial Narrow" panose="020B0606020202030204" pitchFamily="34" charset="0"/>
              </a:rPr>
              <a:t>Implementatieplan</a:t>
            </a:r>
          </a:p>
        </p:txBody>
      </p:sp>
    </p:spTree>
    <p:extLst>
      <p:ext uri="{BB962C8B-B14F-4D97-AF65-F5344CB8AC3E}">
        <p14:creationId xmlns:p14="http://schemas.microsoft.com/office/powerpoint/2010/main" val="1781284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8">
            <a:extLst>
              <a:ext uri="{FF2B5EF4-FFF2-40B4-BE49-F238E27FC236}">
                <a16:creationId xmlns:a16="http://schemas.microsoft.com/office/drawing/2014/main" id="{1E7D2A1F-2A3B-B005-E070-DFB4F29A037D}"/>
              </a:ext>
            </a:extLst>
          </p:cNvPr>
          <p:cNvSpPr txBox="1"/>
          <p:nvPr/>
        </p:nvSpPr>
        <p:spPr>
          <a:xfrm>
            <a:off x="0" y="0"/>
            <a:ext cx="2343705"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7. Implementatieplan</a:t>
            </a:r>
          </a:p>
        </p:txBody>
      </p:sp>
      <p:pic>
        <p:nvPicPr>
          <p:cNvPr id="13" name="Afbeelding 12">
            <a:extLst>
              <a:ext uri="{FF2B5EF4-FFF2-40B4-BE49-F238E27FC236}">
                <a16:creationId xmlns:a16="http://schemas.microsoft.com/office/drawing/2014/main" id="{6A39C267-42AB-9451-4F2F-D3B58B34786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89674" l="3050" r="97352">
                        <a14:foregroundMark x1="6581" y1="23913" x2="10674" y2="26087"/>
                        <a14:foregroundMark x1="10674" y1="26087" x2="17014" y2="45109"/>
                        <a14:foregroundMark x1="17014" y1="45109" x2="13965" y2="73913"/>
                        <a14:foregroundMark x1="13965" y1="73913" x2="10674" y2="75000"/>
                        <a14:foregroundMark x1="3050" y1="13587" x2="3050" y2="13587"/>
                        <a14:foregroundMark x1="6742" y1="23913" x2="7063" y2="69022"/>
                        <a14:foregroundMark x1="17496" y1="25543" x2="17657" y2="67391"/>
                        <a14:foregroundMark x1="19021" y1="35326" x2="16372" y2="79348"/>
                        <a14:foregroundMark x1="16372" y1="79348" x2="14286" y2="86413"/>
                        <a14:foregroundMark x1="7464" y1="78804" x2="6100" y2="78261"/>
                        <a14:foregroundMark x1="5377" y1="78261" x2="4334" y2="82609"/>
                        <a14:foregroundMark x1="25923" y1="70109" x2="26966" y2="36413"/>
                        <a14:foregroundMark x1="26966" y1="36413" x2="31220" y2="18478"/>
                        <a14:foregroundMark x1="31220" y1="18478" x2="37721" y2="33696"/>
                        <a14:foregroundMark x1="37721" y1="33696" x2="36758" y2="65761"/>
                        <a14:foregroundMark x1="36758" y1="65761" x2="32584" y2="76630"/>
                        <a14:foregroundMark x1="32584" y1="76630" x2="30578" y2="77174"/>
                        <a14:foregroundMark x1="24157" y1="82609" x2="24077" y2="28261"/>
                        <a14:foregroundMark x1="43981" y1="23370" x2="54494" y2="34239"/>
                        <a14:foregroundMark x1="54494" y1="34239" x2="53692" y2="64130"/>
                        <a14:foregroundMark x1="53692" y1="64130" x2="49278" y2="74457"/>
                        <a14:foregroundMark x1="49278" y1="74457" x2="48716" y2="74457"/>
                        <a14:foregroundMark x1="45425" y1="71739" x2="45586" y2="4891"/>
                        <a14:foregroundMark x1="32183" y1="44565" x2="27689" y2="58696"/>
                        <a14:foregroundMark x1="27689" y1="58696" x2="27689" y2="58696"/>
                        <a14:foregroundMark x1="62199" y1="26087" x2="71669" y2="28804"/>
                        <a14:foregroundMark x1="71669" y1="28804" x2="73114" y2="55435"/>
                        <a14:foregroundMark x1="73114" y1="55435" x2="69904" y2="73370"/>
                        <a14:foregroundMark x1="69904" y1="73370" x2="66774" y2="73913"/>
                        <a14:foregroundMark x1="83066" y1="27174" x2="87480" y2="25000"/>
                        <a14:foregroundMark x1="87480" y1="25000" x2="94222" y2="47283"/>
                        <a14:foregroundMark x1="94222" y1="47283" x2="91252" y2="70109"/>
                        <a14:foregroundMark x1="91252" y1="70109" x2="88604" y2="72283"/>
                        <a14:foregroundMark x1="85474" y1="77174" x2="89326" y2="68478"/>
                        <a14:foregroundMark x1="95265" y1="66304" x2="92777" y2="18478"/>
                        <a14:foregroundMark x1="92777" y1="18478" x2="92215" y2="18478"/>
                        <a14:foregroundMark x1="82103" y1="15217" x2="81701" y2="15217"/>
                        <a14:foregroundMark x1="79294" y1="15761" x2="79294" y2="15761"/>
                        <a14:foregroundMark x1="78250" y1="10870" x2="78250" y2="10870"/>
                        <a14:foregroundMark x1="77689" y1="6522" x2="77689" y2="6522"/>
                        <a14:foregroundMark x1="77207" y1="8152" x2="77207" y2="8152"/>
                        <a14:foregroundMark x1="77689" y1="10870" x2="77689" y2="10870"/>
                        <a14:foregroundMark x1="97352" y1="38043" x2="97352" y2="38043"/>
                        <a14:foregroundMark x1="95907" y1="25000" x2="95185" y2="42935"/>
                        <a14:foregroundMark x1="93258" y1="14130" x2="85152" y2="16848"/>
                        <a14:foregroundMark x1="82183" y1="82065" x2="81541" y2="20109"/>
                        <a14:foregroundMark x1="80498" y1="79348" x2="82022" y2="55435"/>
                        <a14:foregroundMark x1="80096" y1="71739" x2="79695" y2="77174"/>
                        <a14:foregroundMark x1="77689" y1="88587" x2="77689" y2="88587"/>
                        <a14:foregroundMark x1="73596" y1="83152" x2="70144" y2="55435"/>
                        <a14:foregroundMark x1="75120" y1="43478" x2="72392" y2="15217"/>
                        <a14:foregroundMark x1="62841" y1="13587" x2="63403" y2="78261"/>
                      </a14:backgroundRemoval>
                    </a14:imgEffect>
                  </a14:imgLayer>
                </a14:imgProps>
              </a:ext>
            </a:extLst>
          </a:blip>
          <a:stretch>
            <a:fillRect/>
          </a:stretch>
        </p:blipFill>
        <p:spPr>
          <a:xfrm>
            <a:off x="7736563" y="103367"/>
            <a:ext cx="4223463" cy="623689"/>
          </a:xfrm>
          <a:prstGeom prst="rect">
            <a:avLst/>
          </a:prstGeom>
        </p:spPr>
      </p:pic>
      <p:sp>
        <p:nvSpPr>
          <p:cNvPr id="2" name="Tekstvak 1">
            <a:extLst>
              <a:ext uri="{FF2B5EF4-FFF2-40B4-BE49-F238E27FC236}">
                <a16:creationId xmlns:a16="http://schemas.microsoft.com/office/drawing/2014/main" id="{5D56499D-E3FA-E77D-8463-40E75DDC31A4}"/>
              </a:ext>
            </a:extLst>
          </p:cNvPr>
          <p:cNvSpPr txBox="1"/>
          <p:nvPr/>
        </p:nvSpPr>
        <p:spPr>
          <a:xfrm>
            <a:off x="2235516" y="5565512"/>
            <a:ext cx="3251787" cy="923330"/>
          </a:xfrm>
          <a:prstGeom prst="rect">
            <a:avLst/>
          </a:prstGeom>
          <a:noFill/>
        </p:spPr>
        <p:txBody>
          <a:bodyPr wrap="square" rtlCol="0">
            <a:spAutoFit/>
          </a:bodyPr>
          <a:lstStyle/>
          <a:p>
            <a:r>
              <a:rPr lang="nl-NL" b="1" dirty="0">
                <a:latin typeface="Arial Narrow" panose="020B0606020202030204" pitchFamily="34" charset="0"/>
              </a:rPr>
              <a:t>Betrokken innovatie afdelingen:</a:t>
            </a:r>
            <a:br>
              <a:rPr lang="nl-NL" dirty="0">
                <a:latin typeface="Arial Narrow" panose="020B0606020202030204" pitchFamily="34" charset="0"/>
              </a:rPr>
            </a:br>
            <a:r>
              <a:rPr lang="nl-NL" dirty="0">
                <a:latin typeface="Arial Narrow" panose="020B0606020202030204" pitchFamily="34" charset="0"/>
              </a:rPr>
              <a:t>Front office van KIOT</a:t>
            </a:r>
          </a:p>
          <a:p>
            <a:r>
              <a:rPr lang="nl-NL" dirty="0">
                <a:latin typeface="Arial Narrow" panose="020B0606020202030204" pitchFamily="34" charset="0"/>
              </a:rPr>
              <a:t>LEARN,</a:t>
            </a:r>
          </a:p>
        </p:txBody>
      </p:sp>
      <p:sp>
        <p:nvSpPr>
          <p:cNvPr id="8" name="Tekstvak 7">
            <a:extLst>
              <a:ext uri="{FF2B5EF4-FFF2-40B4-BE49-F238E27FC236}">
                <a16:creationId xmlns:a16="http://schemas.microsoft.com/office/drawing/2014/main" id="{060649B4-4BE8-CB1C-67E7-C5499719FD9F}"/>
              </a:ext>
            </a:extLst>
          </p:cNvPr>
          <p:cNvSpPr txBox="1"/>
          <p:nvPr/>
        </p:nvSpPr>
        <p:spPr>
          <a:xfrm>
            <a:off x="536107" y="1194278"/>
            <a:ext cx="11143779" cy="4247317"/>
          </a:xfrm>
          <a:prstGeom prst="rect">
            <a:avLst/>
          </a:prstGeom>
          <a:noFill/>
        </p:spPr>
        <p:txBody>
          <a:bodyPr wrap="square">
            <a:spAutoFit/>
          </a:bodyPr>
          <a:lstStyle/>
          <a:p>
            <a:pPr algn="ctr"/>
            <a:r>
              <a:rPr lang="nl-NL" b="1" dirty="0">
                <a:latin typeface="Arial Narrow" panose="020B0606020202030204" pitchFamily="34" charset="0"/>
              </a:rPr>
              <a:t> </a:t>
            </a:r>
          </a:p>
          <a:p>
            <a:r>
              <a:rPr lang="nl-NL" b="1" dirty="0">
                <a:latin typeface="Arial Narrow" panose="020B0606020202030204" pitchFamily="34" charset="0"/>
              </a:rPr>
              <a:t>Eerste Stap: </a:t>
            </a:r>
            <a:r>
              <a:rPr lang="nl-NL" i="1" dirty="0">
                <a:latin typeface="Arial Narrow" panose="020B0606020202030204" pitchFamily="34" charset="0"/>
              </a:rPr>
              <a:t>Behoefte creëren en indienfase.</a:t>
            </a:r>
            <a:endParaRPr lang="nl-NL" b="1" i="1" dirty="0">
              <a:latin typeface="Arial Narrow" panose="020B0606020202030204" pitchFamily="34" charset="0"/>
            </a:endParaRPr>
          </a:p>
          <a:p>
            <a:r>
              <a:rPr lang="nl-NL" dirty="0">
                <a:latin typeface="Arial Narrow" panose="020B0606020202030204" pitchFamily="34" charset="0"/>
              </a:rPr>
              <a:t>Ontwikkelen van de behoefte en deze behoefte aanmelden bij de afdeling Front Office van KIOT. </a:t>
            </a:r>
          </a:p>
          <a:p>
            <a:endParaRPr lang="nl-NL" dirty="0">
              <a:latin typeface="Arial Narrow" panose="020B0606020202030204" pitchFamily="34" charset="0"/>
            </a:endParaRPr>
          </a:p>
          <a:p>
            <a:r>
              <a:rPr lang="nl-NL" b="1" dirty="0">
                <a:latin typeface="Arial Narrow" panose="020B0606020202030204" pitchFamily="34" charset="0"/>
              </a:rPr>
              <a:t>Tweede stap: </a:t>
            </a:r>
            <a:r>
              <a:rPr lang="nl-NL" i="1" dirty="0">
                <a:latin typeface="Arial Narrow" panose="020B0606020202030204" pitchFamily="34" charset="0"/>
              </a:rPr>
              <a:t>aanscherp en acceptatiefase.</a:t>
            </a:r>
            <a:endParaRPr lang="nl-NL" b="1" i="1" dirty="0">
              <a:latin typeface="Arial Narrow" panose="020B0606020202030204" pitchFamily="34" charset="0"/>
            </a:endParaRPr>
          </a:p>
          <a:p>
            <a:r>
              <a:rPr lang="nl-NL" dirty="0">
                <a:latin typeface="Arial Narrow" panose="020B0606020202030204" pitchFamily="34" charset="0"/>
              </a:rPr>
              <a:t>Front office verwijst door naar de afdeling die nodig is. Zo is voor innovatie in O&amp;T de afdeling LEARN belangrijk verantwoordelijk. LEARN wordt dan de project manager en regelt budget, systeem en de voortgang. </a:t>
            </a:r>
          </a:p>
          <a:p>
            <a:endParaRPr lang="nl-NL" dirty="0">
              <a:latin typeface="Arial Narrow" panose="020B0606020202030204" pitchFamily="34" charset="0"/>
            </a:endParaRPr>
          </a:p>
          <a:p>
            <a:r>
              <a:rPr lang="nl-NL" b="1" dirty="0">
                <a:latin typeface="Arial Narrow" panose="020B0606020202030204" pitchFamily="34" charset="0"/>
              </a:rPr>
              <a:t>Derde stap:</a:t>
            </a:r>
            <a:r>
              <a:rPr lang="nl-NL" dirty="0">
                <a:latin typeface="Arial Narrow" panose="020B0606020202030204" pitchFamily="34" charset="0"/>
              </a:rPr>
              <a:t> </a:t>
            </a:r>
            <a:r>
              <a:rPr lang="nl-NL" i="1" dirty="0">
                <a:latin typeface="Arial Narrow" panose="020B0606020202030204" pitchFamily="34" charset="0"/>
              </a:rPr>
              <a:t>Ontwikkelfase</a:t>
            </a:r>
          </a:p>
          <a:p>
            <a:r>
              <a:rPr lang="nl-NL" dirty="0">
                <a:latin typeface="Arial Narrow" panose="020B0606020202030204" pitchFamily="34" charset="0"/>
              </a:rPr>
              <a:t>Tijdens deze fase wordt er door de betrokken afdeling het product ontwikkeld. Zo kan IAT een project ontwikkelen voor VR/AR en zorgt LEARN voor de voortgang.</a:t>
            </a:r>
          </a:p>
          <a:p>
            <a:endParaRPr lang="nl-NL" dirty="0">
              <a:latin typeface="Arial Narrow" panose="020B0606020202030204" pitchFamily="34" charset="0"/>
            </a:endParaRPr>
          </a:p>
          <a:p>
            <a:r>
              <a:rPr lang="nl-NL" b="1" dirty="0">
                <a:latin typeface="Arial Narrow" panose="020B0606020202030204" pitchFamily="34" charset="0"/>
              </a:rPr>
              <a:t>Vierde stap: </a:t>
            </a:r>
            <a:r>
              <a:rPr lang="nl-NL" i="1" dirty="0">
                <a:latin typeface="Arial Narrow" panose="020B0606020202030204" pitchFamily="34" charset="0"/>
              </a:rPr>
              <a:t>Pilot en resultaatfase.</a:t>
            </a:r>
            <a:endParaRPr lang="nl-NL" b="1" i="1" dirty="0">
              <a:latin typeface="Arial Narrow" panose="020B0606020202030204" pitchFamily="34" charset="0"/>
            </a:endParaRPr>
          </a:p>
          <a:p>
            <a:r>
              <a:rPr lang="nl-NL" dirty="0">
                <a:latin typeface="Arial Narrow" panose="020B0606020202030204" pitchFamily="34" charset="0"/>
              </a:rPr>
              <a:t>Na voltooiing systeem wordt er pilot gehouden en de resultaten van deze pilot besproken. De langdurige resultaten worden bijgehouden door eigen afdeling kwaliteitszorg en evalueert of de nieuwe trainingsmogelijkheid werkt.</a:t>
            </a:r>
          </a:p>
        </p:txBody>
      </p:sp>
      <p:sp>
        <p:nvSpPr>
          <p:cNvPr id="10" name="Tekstvak 9">
            <a:extLst>
              <a:ext uri="{FF2B5EF4-FFF2-40B4-BE49-F238E27FC236}">
                <a16:creationId xmlns:a16="http://schemas.microsoft.com/office/drawing/2014/main" id="{3F66D66B-A67F-6093-CC48-E3FC21DB8DEC}"/>
              </a:ext>
            </a:extLst>
          </p:cNvPr>
          <p:cNvSpPr txBox="1"/>
          <p:nvPr/>
        </p:nvSpPr>
        <p:spPr>
          <a:xfrm>
            <a:off x="6704699" y="5517712"/>
            <a:ext cx="3467214" cy="1200329"/>
          </a:xfrm>
          <a:prstGeom prst="rect">
            <a:avLst/>
          </a:prstGeom>
          <a:noFill/>
        </p:spPr>
        <p:txBody>
          <a:bodyPr wrap="square" rtlCol="0">
            <a:spAutoFit/>
          </a:bodyPr>
          <a:lstStyle/>
          <a:p>
            <a:r>
              <a:rPr lang="nl-NL" b="1" dirty="0">
                <a:latin typeface="Arial Narrow" panose="020B0606020202030204" pitchFamily="34" charset="0"/>
              </a:rPr>
              <a:t>Niet betrokken innovatie afdelingen:</a:t>
            </a:r>
            <a:br>
              <a:rPr lang="nl-NL" dirty="0">
                <a:latin typeface="Arial Narrow" panose="020B0606020202030204" pitchFamily="34" charset="0"/>
              </a:rPr>
            </a:br>
            <a:r>
              <a:rPr lang="nl-NL" dirty="0">
                <a:latin typeface="Arial Narrow" panose="020B0606020202030204" pitchFamily="34" charset="0"/>
              </a:rPr>
              <a:t>KIXS,</a:t>
            </a:r>
          </a:p>
          <a:p>
            <a:r>
              <a:rPr lang="nl-NL" dirty="0">
                <a:latin typeface="Arial Narrow" panose="020B0606020202030204" pitchFamily="34" charset="0"/>
              </a:rPr>
              <a:t>Front </a:t>
            </a:r>
          </a:p>
          <a:p>
            <a:r>
              <a:rPr lang="nl-NL" dirty="0">
                <a:latin typeface="Arial Narrow" panose="020B0606020202030204" pitchFamily="34" charset="0"/>
              </a:rPr>
              <a:t>IAT van JIVC. </a:t>
            </a:r>
          </a:p>
        </p:txBody>
      </p:sp>
      <p:sp>
        <p:nvSpPr>
          <p:cNvPr id="3" name="Tekstvak 2">
            <a:extLst>
              <a:ext uri="{FF2B5EF4-FFF2-40B4-BE49-F238E27FC236}">
                <a16:creationId xmlns:a16="http://schemas.microsoft.com/office/drawing/2014/main" id="{F8C235A3-FBF9-36A9-579C-FF7B2A9D1F3A}"/>
              </a:ext>
            </a:extLst>
          </p:cNvPr>
          <p:cNvSpPr txBox="1"/>
          <p:nvPr/>
        </p:nvSpPr>
        <p:spPr>
          <a:xfrm>
            <a:off x="4249115" y="881751"/>
            <a:ext cx="3693770" cy="523220"/>
          </a:xfrm>
          <a:prstGeom prst="rect">
            <a:avLst/>
          </a:prstGeom>
          <a:noFill/>
          <a:ln>
            <a:solidFill>
              <a:schemeClr val="accent6">
                <a:lumMod val="50000"/>
              </a:schemeClr>
            </a:solidFill>
          </a:ln>
        </p:spPr>
        <p:txBody>
          <a:bodyPr wrap="square" rtlCol="0">
            <a:spAutoFit/>
          </a:bodyPr>
          <a:lstStyle/>
          <a:p>
            <a:pPr algn="ctr"/>
            <a:r>
              <a:rPr lang="nl-NL" sz="2800" dirty="0">
                <a:latin typeface="Arial Narrow" panose="020B0606020202030204" pitchFamily="34" charset="0"/>
              </a:rPr>
              <a:t>Innovatie plan KIOT</a:t>
            </a:r>
          </a:p>
        </p:txBody>
      </p:sp>
    </p:spTree>
    <p:extLst>
      <p:ext uri="{BB962C8B-B14F-4D97-AF65-F5344CB8AC3E}">
        <p14:creationId xmlns:p14="http://schemas.microsoft.com/office/powerpoint/2010/main" val="4056675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8">
            <a:extLst>
              <a:ext uri="{FF2B5EF4-FFF2-40B4-BE49-F238E27FC236}">
                <a16:creationId xmlns:a16="http://schemas.microsoft.com/office/drawing/2014/main" id="{1E7D2A1F-2A3B-B005-E070-DFB4F29A037D}"/>
              </a:ext>
            </a:extLst>
          </p:cNvPr>
          <p:cNvSpPr txBox="1"/>
          <p:nvPr/>
        </p:nvSpPr>
        <p:spPr>
          <a:xfrm>
            <a:off x="0" y="0"/>
            <a:ext cx="2343705"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8. Afkortingenlijst</a:t>
            </a:r>
          </a:p>
        </p:txBody>
      </p:sp>
      <p:pic>
        <p:nvPicPr>
          <p:cNvPr id="13" name="Afbeelding 12">
            <a:extLst>
              <a:ext uri="{FF2B5EF4-FFF2-40B4-BE49-F238E27FC236}">
                <a16:creationId xmlns:a16="http://schemas.microsoft.com/office/drawing/2014/main" id="{6A39C267-42AB-9451-4F2F-D3B58B34786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89674" l="3050" r="97352">
                        <a14:foregroundMark x1="6581" y1="23913" x2="10674" y2="26087"/>
                        <a14:foregroundMark x1="10674" y1="26087" x2="17014" y2="45109"/>
                        <a14:foregroundMark x1="17014" y1="45109" x2="13965" y2="73913"/>
                        <a14:foregroundMark x1="13965" y1="73913" x2="10674" y2="75000"/>
                        <a14:foregroundMark x1="3050" y1="13587" x2="3050" y2="13587"/>
                        <a14:foregroundMark x1="6742" y1="23913" x2="7063" y2="69022"/>
                        <a14:foregroundMark x1="17496" y1="25543" x2="17657" y2="67391"/>
                        <a14:foregroundMark x1="19021" y1="35326" x2="16372" y2="79348"/>
                        <a14:foregroundMark x1="16372" y1="79348" x2="14286" y2="86413"/>
                        <a14:foregroundMark x1="7464" y1="78804" x2="6100" y2="78261"/>
                        <a14:foregroundMark x1="5377" y1="78261" x2="4334" y2="82609"/>
                        <a14:foregroundMark x1="25923" y1="70109" x2="26966" y2="36413"/>
                        <a14:foregroundMark x1="26966" y1="36413" x2="31220" y2="18478"/>
                        <a14:foregroundMark x1="31220" y1="18478" x2="37721" y2="33696"/>
                        <a14:foregroundMark x1="37721" y1="33696" x2="36758" y2="65761"/>
                        <a14:foregroundMark x1="36758" y1="65761" x2="32584" y2="76630"/>
                        <a14:foregroundMark x1="32584" y1="76630" x2="30578" y2="77174"/>
                        <a14:foregroundMark x1="24157" y1="82609" x2="24077" y2="28261"/>
                        <a14:foregroundMark x1="43981" y1="23370" x2="54494" y2="34239"/>
                        <a14:foregroundMark x1="54494" y1="34239" x2="53692" y2="64130"/>
                        <a14:foregroundMark x1="53692" y1="64130" x2="49278" y2="74457"/>
                        <a14:foregroundMark x1="49278" y1="74457" x2="48716" y2="74457"/>
                        <a14:foregroundMark x1="45425" y1="71739" x2="45586" y2="4891"/>
                        <a14:foregroundMark x1="32183" y1="44565" x2="27689" y2="58696"/>
                        <a14:foregroundMark x1="27689" y1="58696" x2="27689" y2="58696"/>
                        <a14:foregroundMark x1="62199" y1="26087" x2="71669" y2="28804"/>
                        <a14:foregroundMark x1="71669" y1="28804" x2="73114" y2="55435"/>
                        <a14:foregroundMark x1="73114" y1="55435" x2="69904" y2="73370"/>
                        <a14:foregroundMark x1="69904" y1="73370" x2="66774" y2="73913"/>
                        <a14:foregroundMark x1="83066" y1="27174" x2="87480" y2="25000"/>
                        <a14:foregroundMark x1="87480" y1="25000" x2="94222" y2="47283"/>
                        <a14:foregroundMark x1="94222" y1="47283" x2="91252" y2="70109"/>
                        <a14:foregroundMark x1="91252" y1="70109" x2="88604" y2="72283"/>
                        <a14:foregroundMark x1="85474" y1="77174" x2="89326" y2="68478"/>
                        <a14:foregroundMark x1="95265" y1="66304" x2="92777" y2="18478"/>
                        <a14:foregroundMark x1="92777" y1="18478" x2="92215" y2="18478"/>
                        <a14:foregroundMark x1="82103" y1="15217" x2="81701" y2="15217"/>
                        <a14:foregroundMark x1="79294" y1="15761" x2="79294" y2="15761"/>
                        <a14:foregroundMark x1="78250" y1="10870" x2="78250" y2="10870"/>
                        <a14:foregroundMark x1="77689" y1="6522" x2="77689" y2="6522"/>
                        <a14:foregroundMark x1="77207" y1="8152" x2="77207" y2="8152"/>
                        <a14:foregroundMark x1="77689" y1="10870" x2="77689" y2="10870"/>
                        <a14:foregroundMark x1="97352" y1="38043" x2="97352" y2="38043"/>
                        <a14:foregroundMark x1="95907" y1="25000" x2="95185" y2="42935"/>
                        <a14:foregroundMark x1="93258" y1="14130" x2="85152" y2="16848"/>
                        <a14:foregroundMark x1="82183" y1="82065" x2="81541" y2="20109"/>
                        <a14:foregroundMark x1="80498" y1="79348" x2="82022" y2="55435"/>
                        <a14:foregroundMark x1="80096" y1="71739" x2="79695" y2="77174"/>
                        <a14:foregroundMark x1="77689" y1="88587" x2="77689" y2="88587"/>
                        <a14:foregroundMark x1="73596" y1="83152" x2="70144" y2="55435"/>
                        <a14:foregroundMark x1="75120" y1="43478" x2="72392" y2="15217"/>
                        <a14:foregroundMark x1="62841" y1="13587" x2="63403" y2="78261"/>
                      </a14:backgroundRemoval>
                    </a14:imgEffect>
                  </a14:imgLayer>
                </a14:imgProps>
              </a:ext>
            </a:extLst>
          </a:blip>
          <a:stretch>
            <a:fillRect/>
          </a:stretch>
        </p:blipFill>
        <p:spPr>
          <a:xfrm>
            <a:off x="7736563" y="103367"/>
            <a:ext cx="4223463" cy="623689"/>
          </a:xfrm>
          <a:prstGeom prst="rect">
            <a:avLst/>
          </a:prstGeom>
        </p:spPr>
      </p:pic>
      <p:sp>
        <p:nvSpPr>
          <p:cNvPr id="8" name="Tekstvak 7">
            <a:extLst>
              <a:ext uri="{FF2B5EF4-FFF2-40B4-BE49-F238E27FC236}">
                <a16:creationId xmlns:a16="http://schemas.microsoft.com/office/drawing/2014/main" id="{841F6A12-6DE6-DD1B-2B2C-96424DDFA2E6}"/>
              </a:ext>
            </a:extLst>
          </p:cNvPr>
          <p:cNvSpPr txBox="1"/>
          <p:nvPr/>
        </p:nvSpPr>
        <p:spPr>
          <a:xfrm>
            <a:off x="2630366" y="933792"/>
            <a:ext cx="6931268" cy="6924973"/>
          </a:xfrm>
          <a:prstGeom prst="rect">
            <a:avLst/>
          </a:prstGeom>
          <a:noFill/>
        </p:spPr>
        <p:txBody>
          <a:bodyPr wrap="square" rtlCol="0">
            <a:spAutoFit/>
          </a:bodyPr>
          <a:lstStyle/>
          <a:p>
            <a:r>
              <a:rPr lang="nl-NL" sz="1600">
                <a:latin typeface="Arial Narrow" panose="020B0606020202030204" pitchFamily="34" charset="0"/>
              </a:rPr>
              <a:t>CLAS		-	Commando Landstrijdkrachten</a:t>
            </a:r>
          </a:p>
          <a:p>
            <a:r>
              <a:rPr lang="nl-NL" sz="1600">
                <a:latin typeface="Arial Narrow" panose="020B0606020202030204" pitchFamily="34" charset="0"/>
              </a:rPr>
              <a:t>OOCL		-	Operationeel Ondersteuningscommando Land</a:t>
            </a:r>
          </a:p>
          <a:p>
            <a:r>
              <a:rPr lang="nl-NL" sz="1600">
                <a:latin typeface="Arial Narrow" panose="020B0606020202030204" pitchFamily="34" charset="0"/>
              </a:rPr>
              <a:t>C2Ostco		-	</a:t>
            </a:r>
            <a:r>
              <a:rPr lang="nl-NL" sz="1600" err="1">
                <a:latin typeface="Arial Narrow" panose="020B0606020202030204" pitchFamily="34" charset="0"/>
              </a:rPr>
              <a:t>Command</a:t>
            </a:r>
            <a:r>
              <a:rPr lang="nl-NL" sz="1600">
                <a:latin typeface="Arial Narrow" panose="020B0606020202030204" pitchFamily="34" charset="0"/>
              </a:rPr>
              <a:t> &amp; Control ondersteuningscommando</a:t>
            </a:r>
          </a:p>
          <a:p>
            <a:r>
              <a:rPr lang="nl-NL" sz="1600">
                <a:latin typeface="Arial Narrow" panose="020B0606020202030204" pitchFamily="34" charset="0"/>
              </a:rPr>
              <a:t>KC		- 	Kenniscentrum</a:t>
            </a:r>
          </a:p>
          <a:p>
            <a:r>
              <a:rPr lang="nl-NL" sz="1600">
                <a:latin typeface="Arial Narrow" panose="020B0606020202030204" pitchFamily="34" charset="0"/>
              </a:rPr>
              <a:t>SVBDD		-	School verbindingsdienst</a:t>
            </a:r>
          </a:p>
          <a:p>
            <a:r>
              <a:rPr lang="nl-NL" sz="1600">
                <a:latin typeface="Arial Narrow" panose="020B0606020202030204" pitchFamily="34" charset="0"/>
              </a:rPr>
              <a:t>CEMA		- 	Cyber &amp; </a:t>
            </a:r>
            <a:r>
              <a:rPr lang="nl-NL" sz="1600" err="1">
                <a:latin typeface="Arial Narrow" panose="020B0606020202030204" pitchFamily="34" charset="0"/>
              </a:rPr>
              <a:t>electromagnatic</a:t>
            </a:r>
            <a:r>
              <a:rPr lang="nl-NL" sz="1600">
                <a:latin typeface="Arial Narrow" panose="020B0606020202030204" pitchFamily="34" charset="0"/>
              </a:rPr>
              <a:t> </a:t>
            </a:r>
            <a:r>
              <a:rPr lang="nl-NL" sz="1600" err="1">
                <a:latin typeface="Arial Narrow" panose="020B0606020202030204" pitchFamily="34" charset="0"/>
              </a:rPr>
              <a:t>activities</a:t>
            </a:r>
            <a:endParaRPr lang="nl-NL" sz="1600">
              <a:latin typeface="Arial Narrow" panose="020B0606020202030204" pitchFamily="34" charset="0"/>
            </a:endParaRPr>
          </a:p>
          <a:p>
            <a:r>
              <a:rPr lang="nl-NL" sz="1600" err="1">
                <a:latin typeface="Arial Narrow" panose="020B0606020202030204" pitchFamily="34" charset="0"/>
              </a:rPr>
              <a:t>Satcom</a:t>
            </a:r>
            <a:r>
              <a:rPr lang="nl-NL" sz="1600">
                <a:latin typeface="Arial Narrow" panose="020B0606020202030204" pitchFamily="34" charset="0"/>
              </a:rPr>
              <a:t>		- 	Satelliet communicatie systemen</a:t>
            </a:r>
          </a:p>
          <a:p>
            <a:r>
              <a:rPr lang="nl-NL" sz="1600">
                <a:latin typeface="Arial Narrow" panose="020B0606020202030204" pitchFamily="34" charset="0"/>
              </a:rPr>
              <a:t>O&amp;T		-	Opleiden &amp; trainen</a:t>
            </a:r>
          </a:p>
          <a:p>
            <a:r>
              <a:rPr lang="nl-NL" sz="1600">
                <a:latin typeface="Arial Narrow" panose="020B0606020202030204" pitchFamily="34" charset="0"/>
              </a:rPr>
              <a:t>CP 		-	Commandopost</a:t>
            </a:r>
          </a:p>
          <a:p>
            <a:r>
              <a:rPr lang="nl-NL" sz="1600" err="1">
                <a:latin typeface="Arial Narrow" panose="020B0606020202030204" pitchFamily="34" charset="0"/>
              </a:rPr>
              <a:t>Simcen</a:t>
            </a:r>
            <a:r>
              <a:rPr lang="nl-NL" sz="1600">
                <a:latin typeface="Arial Narrow" panose="020B0606020202030204" pitchFamily="34" charset="0"/>
              </a:rPr>
              <a:t> Land	-	Simulatiecentrum Land</a:t>
            </a:r>
          </a:p>
          <a:p>
            <a:r>
              <a:rPr lang="nl-NL" sz="1600">
                <a:latin typeface="Arial Narrow" panose="020B0606020202030204" pitchFamily="34" charset="0"/>
              </a:rPr>
              <a:t>SCK		-	Simulatiecentrum Koninklijke Marchaussee</a:t>
            </a:r>
          </a:p>
          <a:p>
            <a:r>
              <a:rPr lang="nl-NL" sz="1600">
                <a:latin typeface="Arial Narrow" panose="020B0606020202030204" pitchFamily="34" charset="0"/>
              </a:rPr>
              <a:t>IAT		-	</a:t>
            </a:r>
            <a:r>
              <a:rPr lang="nl-NL" sz="1600" err="1">
                <a:latin typeface="Arial Narrow" panose="020B0606020202030204" pitchFamily="34" charset="0"/>
              </a:rPr>
              <a:t>Immersive</a:t>
            </a:r>
            <a:r>
              <a:rPr lang="nl-NL" sz="1600">
                <a:latin typeface="Arial Narrow" panose="020B0606020202030204" pitchFamily="34" charset="0"/>
              </a:rPr>
              <a:t> </a:t>
            </a:r>
            <a:r>
              <a:rPr lang="nl-NL" sz="1600" err="1">
                <a:latin typeface="Arial Narrow" panose="020B0606020202030204" pitchFamily="34" charset="0"/>
              </a:rPr>
              <a:t>applications</a:t>
            </a:r>
            <a:r>
              <a:rPr lang="nl-NL" sz="1600">
                <a:latin typeface="Arial Narrow" panose="020B0606020202030204" pitchFamily="34" charset="0"/>
              </a:rPr>
              <a:t> team</a:t>
            </a:r>
          </a:p>
          <a:p>
            <a:r>
              <a:rPr lang="nl-NL" sz="1600">
                <a:latin typeface="Arial Narrow" panose="020B0606020202030204" pitchFamily="34" charset="0"/>
              </a:rPr>
              <a:t>LEARN		-	Learning </a:t>
            </a:r>
            <a:r>
              <a:rPr lang="nl-NL" sz="1600" err="1">
                <a:latin typeface="Arial Narrow" panose="020B0606020202030204" pitchFamily="34" charset="0"/>
              </a:rPr>
              <a:t>Experience</a:t>
            </a:r>
            <a:r>
              <a:rPr lang="nl-NL" sz="1600">
                <a:latin typeface="Arial Narrow" panose="020B0606020202030204" pitchFamily="34" charset="0"/>
              </a:rPr>
              <a:t> </a:t>
            </a:r>
            <a:r>
              <a:rPr lang="nl-NL" sz="1600" err="1">
                <a:latin typeface="Arial Narrow" panose="020B0606020202030204" pitchFamily="34" charset="0"/>
              </a:rPr>
              <a:t>Army</a:t>
            </a:r>
            <a:r>
              <a:rPr lang="nl-NL" sz="1600">
                <a:latin typeface="Arial Narrow" panose="020B0606020202030204" pitchFamily="34" charset="0"/>
              </a:rPr>
              <a:t> Room Netherlands</a:t>
            </a:r>
          </a:p>
          <a:p>
            <a:r>
              <a:rPr lang="nl-NL" sz="1600">
                <a:latin typeface="Arial Narrow" panose="020B0606020202030204" pitchFamily="34" charset="0"/>
              </a:rPr>
              <a:t>JIVC		-	Joint Informatievoorziening Commando </a:t>
            </a:r>
          </a:p>
          <a:p>
            <a:r>
              <a:rPr lang="nl-NL" sz="1600">
                <a:latin typeface="Arial Narrow" panose="020B0606020202030204" pitchFamily="34" charset="0"/>
              </a:rPr>
              <a:t>VR		-	Virtual </a:t>
            </a:r>
            <a:r>
              <a:rPr lang="nl-NL" sz="1600" err="1">
                <a:latin typeface="Arial Narrow" panose="020B0606020202030204" pitchFamily="34" charset="0"/>
              </a:rPr>
              <a:t>reality</a:t>
            </a:r>
            <a:endParaRPr lang="nl-NL" sz="1600">
              <a:latin typeface="Arial Narrow" panose="020B0606020202030204" pitchFamily="34" charset="0"/>
            </a:endParaRPr>
          </a:p>
          <a:p>
            <a:r>
              <a:rPr lang="nl-NL" sz="1600">
                <a:latin typeface="Arial Narrow" panose="020B0606020202030204" pitchFamily="34" charset="0"/>
              </a:rPr>
              <a:t>AR		-	</a:t>
            </a:r>
            <a:r>
              <a:rPr lang="nl-NL" sz="1600" err="1">
                <a:latin typeface="Arial Narrow" panose="020B0606020202030204" pitchFamily="34" charset="0"/>
              </a:rPr>
              <a:t>Augemented</a:t>
            </a:r>
            <a:r>
              <a:rPr lang="nl-NL" sz="1600">
                <a:latin typeface="Arial Narrow" panose="020B0606020202030204" pitchFamily="34" charset="0"/>
              </a:rPr>
              <a:t> </a:t>
            </a:r>
            <a:r>
              <a:rPr lang="nl-NL" sz="1600" err="1">
                <a:latin typeface="Arial Narrow" panose="020B0606020202030204" pitchFamily="34" charset="0"/>
              </a:rPr>
              <a:t>reality</a:t>
            </a:r>
            <a:endParaRPr lang="nl-NL" sz="1600">
              <a:latin typeface="Arial Narrow" panose="020B0606020202030204" pitchFamily="34" charset="0"/>
            </a:endParaRPr>
          </a:p>
          <a:p>
            <a:r>
              <a:rPr lang="nl-NL" sz="1600">
                <a:latin typeface="Arial Narrow" panose="020B0606020202030204" pitchFamily="34" charset="0"/>
              </a:rPr>
              <a:t>VBS		-	Virtual Battle Space</a:t>
            </a:r>
          </a:p>
          <a:p>
            <a:r>
              <a:rPr lang="nl-NL" sz="1600">
                <a:latin typeface="Arial Narrow" panose="020B0606020202030204" pitchFamily="34" charset="0"/>
              </a:rPr>
              <a:t>OWT		-	</a:t>
            </a:r>
            <a:r>
              <a:rPr lang="nl-NL" sz="1600" err="1">
                <a:latin typeface="Arial Narrow" panose="020B0606020202030204" pitchFamily="34" charset="0"/>
              </a:rPr>
              <a:t>One</a:t>
            </a:r>
            <a:r>
              <a:rPr lang="nl-NL" sz="1600">
                <a:latin typeface="Arial Narrow" panose="020B0606020202030204" pitchFamily="34" charset="0"/>
              </a:rPr>
              <a:t> World </a:t>
            </a:r>
            <a:r>
              <a:rPr lang="nl-NL" sz="1600" err="1">
                <a:latin typeface="Arial Narrow" panose="020B0606020202030204" pitchFamily="34" charset="0"/>
              </a:rPr>
              <a:t>Terrain</a:t>
            </a:r>
            <a:endParaRPr lang="nl-NL" sz="1600">
              <a:latin typeface="Arial Narrow" panose="020B0606020202030204" pitchFamily="34" charset="0"/>
            </a:endParaRPr>
          </a:p>
          <a:p>
            <a:r>
              <a:rPr lang="nl-NL" sz="1600">
                <a:latin typeface="Arial Narrow" panose="020B0606020202030204" pitchFamily="34" charset="0"/>
              </a:rPr>
              <a:t>MRRS		-	Mobile Radio </a:t>
            </a:r>
            <a:r>
              <a:rPr lang="nl-NL" sz="1600" err="1">
                <a:latin typeface="Arial Narrow" panose="020B0606020202030204" pitchFamily="34" charset="0"/>
              </a:rPr>
              <a:t>Relay</a:t>
            </a:r>
            <a:r>
              <a:rPr lang="nl-NL" sz="1600">
                <a:latin typeface="Arial Narrow" panose="020B0606020202030204" pitchFamily="34" charset="0"/>
              </a:rPr>
              <a:t> Station</a:t>
            </a:r>
          </a:p>
          <a:p>
            <a:r>
              <a:rPr lang="nl-NL" sz="1600">
                <a:latin typeface="Arial Narrow" panose="020B0606020202030204" pitchFamily="34" charset="0"/>
              </a:rPr>
              <a:t>HF		-	High-frequentie</a:t>
            </a:r>
          </a:p>
          <a:p>
            <a:r>
              <a:rPr lang="nl-NL" sz="1600">
                <a:latin typeface="Arial Narrow" panose="020B0606020202030204" pitchFamily="34" charset="0"/>
              </a:rPr>
              <a:t>RF		-	</a:t>
            </a:r>
            <a:r>
              <a:rPr lang="nl-NL" sz="1600" err="1">
                <a:latin typeface="Arial Narrow" panose="020B0606020202030204" pitchFamily="34" charset="0"/>
              </a:rPr>
              <a:t>Radio-frequentie</a:t>
            </a:r>
            <a:endParaRPr lang="nl-NL" sz="1600">
              <a:latin typeface="Arial Narrow" panose="020B0606020202030204" pitchFamily="34" charset="0"/>
            </a:endParaRPr>
          </a:p>
          <a:p>
            <a:r>
              <a:rPr lang="nl-NL" sz="1600">
                <a:latin typeface="Arial Narrow" panose="020B0606020202030204" pitchFamily="34" charset="0"/>
              </a:rPr>
              <a:t>POV		-	Point of view</a:t>
            </a:r>
          </a:p>
          <a:p>
            <a:r>
              <a:rPr lang="nl-NL" sz="1600">
                <a:latin typeface="Arial Narrow" panose="020B0606020202030204" pitchFamily="34" charset="0"/>
              </a:rPr>
              <a:t>AOO		-	</a:t>
            </a:r>
            <a:r>
              <a:rPr lang="nl-NL" sz="1600" err="1">
                <a:latin typeface="Arial Narrow" panose="020B0606020202030204" pitchFamily="34" charset="0"/>
              </a:rPr>
              <a:t>Areas</a:t>
            </a:r>
            <a:r>
              <a:rPr lang="nl-NL" sz="1600">
                <a:latin typeface="Arial Narrow" panose="020B0606020202030204" pitchFamily="34" charset="0"/>
              </a:rPr>
              <a:t> of Operations</a:t>
            </a:r>
            <a:endParaRPr lang="nl-NL" sz="2000">
              <a:latin typeface="Arial Narrow" panose="020B0606020202030204" pitchFamily="34" charset="0"/>
            </a:endParaRPr>
          </a:p>
          <a:p>
            <a:endParaRPr lang="nl-NL">
              <a:latin typeface="Arial Narrow" panose="020B0606020202030204" pitchFamily="34" charset="0"/>
            </a:endParaRPr>
          </a:p>
          <a:p>
            <a:endParaRPr lang="nl-NL">
              <a:latin typeface="Arial Narrow" panose="020B0606020202030204" pitchFamily="34" charset="0"/>
            </a:endParaRPr>
          </a:p>
          <a:p>
            <a:endParaRPr lang="nl-NL"/>
          </a:p>
          <a:p>
            <a:endParaRPr lang="nl-NL"/>
          </a:p>
        </p:txBody>
      </p:sp>
    </p:spTree>
    <p:extLst>
      <p:ext uri="{BB962C8B-B14F-4D97-AF65-F5344CB8AC3E}">
        <p14:creationId xmlns:p14="http://schemas.microsoft.com/office/powerpoint/2010/main" val="375696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3287246"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2. aanleiding/inleiding project</a:t>
            </a:r>
          </a:p>
        </p:txBody>
      </p:sp>
      <p:sp>
        <p:nvSpPr>
          <p:cNvPr id="10" name="Tekstvak 9">
            <a:extLst>
              <a:ext uri="{FF2B5EF4-FFF2-40B4-BE49-F238E27FC236}">
                <a16:creationId xmlns:a16="http://schemas.microsoft.com/office/drawing/2014/main" id="{706FD4EA-33C0-4472-BD3F-DCBC4BE7DE26}"/>
              </a:ext>
            </a:extLst>
          </p:cNvPr>
          <p:cNvSpPr txBox="1"/>
          <p:nvPr/>
        </p:nvSpPr>
        <p:spPr>
          <a:xfrm>
            <a:off x="727788" y="1212980"/>
            <a:ext cx="9078685" cy="2862322"/>
          </a:xfrm>
          <a:prstGeom prst="rect">
            <a:avLst/>
          </a:prstGeom>
          <a:noFill/>
        </p:spPr>
        <p:txBody>
          <a:bodyPr wrap="square" lIns="91440" tIns="45720" rIns="91440" bIns="45720" rtlCol="0" anchor="t">
            <a:spAutoFit/>
          </a:bodyPr>
          <a:lstStyle/>
          <a:p>
            <a:pPr marL="457200" indent="-457200">
              <a:buFont typeface="Arial"/>
              <a:buChar char="•"/>
            </a:pPr>
            <a:endParaRPr lang="nl-NL" sz="1600" dirty="0">
              <a:latin typeface="Arial Narrow"/>
              <a:ea typeface="Adobe Song Std L"/>
            </a:endParaRPr>
          </a:p>
          <a:p>
            <a:pPr marL="457200" indent="-457200">
              <a:buFont typeface="Arial"/>
              <a:buChar char="•"/>
            </a:pPr>
            <a:endParaRPr lang="nl-NL" sz="1600" dirty="0">
              <a:latin typeface="Arial Narrow"/>
              <a:ea typeface="Adobe Song Std L"/>
            </a:endParaRPr>
          </a:p>
          <a:p>
            <a:pPr marL="457200" indent="-457200">
              <a:buFont typeface="Arial"/>
              <a:buChar char="•"/>
            </a:pPr>
            <a:r>
              <a:rPr lang="nl-NL" sz="1600" dirty="0">
                <a:latin typeface="Arial Narrow"/>
                <a:ea typeface="Adobe Song Std L"/>
              </a:rPr>
              <a:t>OOCL – </a:t>
            </a:r>
            <a:r>
              <a:rPr lang="nl-NL" sz="1600" dirty="0" err="1">
                <a:latin typeface="Arial Narrow"/>
                <a:ea typeface="Adobe Song Std L"/>
              </a:rPr>
              <a:t>Opertioneel</a:t>
            </a:r>
            <a:r>
              <a:rPr lang="nl-NL" sz="1600" dirty="0">
                <a:latin typeface="Arial Narrow"/>
                <a:ea typeface="Adobe Song Std L"/>
              </a:rPr>
              <a:t> </a:t>
            </a:r>
            <a:r>
              <a:rPr lang="nl-NL" sz="1600" dirty="0" err="1">
                <a:latin typeface="Arial Narrow"/>
                <a:ea typeface="Adobe Song Std L"/>
              </a:rPr>
              <a:t>Ondersteunings</a:t>
            </a:r>
            <a:r>
              <a:rPr lang="nl-NL" sz="1600" dirty="0">
                <a:latin typeface="Arial Narrow"/>
                <a:ea typeface="Adobe Song Std L"/>
              </a:rPr>
              <a:t> Commando Land;</a:t>
            </a:r>
          </a:p>
          <a:p>
            <a:pPr marL="457200" indent="-457200">
              <a:buFont typeface="Arial"/>
              <a:buChar char="•"/>
            </a:pPr>
            <a:r>
              <a:rPr lang="nl-NL" sz="1600" dirty="0">
                <a:latin typeface="Arial Narrow"/>
                <a:ea typeface="Adobe Song Std L"/>
              </a:rPr>
              <a:t>C2OstCo – </a:t>
            </a:r>
            <a:r>
              <a:rPr lang="nl-NL" sz="1600" dirty="0" err="1">
                <a:latin typeface="Arial Narrow"/>
                <a:ea typeface="Adobe Song Std L"/>
              </a:rPr>
              <a:t>Command</a:t>
            </a:r>
            <a:r>
              <a:rPr lang="nl-NL" sz="1600" dirty="0">
                <a:latin typeface="Arial Narrow"/>
                <a:ea typeface="Adobe Song Std L"/>
              </a:rPr>
              <a:t> &amp; control ondersteuningscommando;</a:t>
            </a:r>
          </a:p>
          <a:p>
            <a:pPr marL="457200" indent="-457200">
              <a:buFont typeface="Arial"/>
              <a:buChar char="•"/>
            </a:pPr>
            <a:r>
              <a:rPr lang="nl-NL" sz="1600" dirty="0">
                <a:latin typeface="Arial Narrow"/>
                <a:ea typeface="Adobe Song Std L"/>
              </a:rPr>
              <a:t>Kenniscentrum (KC) C2Ost &amp; CEMA (Land) is directe opdrachtgever;</a:t>
            </a:r>
          </a:p>
          <a:p>
            <a:endParaRPr lang="nl-NL" sz="1600" dirty="0">
              <a:latin typeface="Arial Narrow"/>
              <a:ea typeface="Adobe Song Std L"/>
            </a:endParaRPr>
          </a:p>
          <a:p>
            <a:pPr marL="457200" indent="-457200">
              <a:buFont typeface="Arial"/>
              <a:buChar char="•"/>
            </a:pPr>
            <a:endParaRPr lang="nl-NL" sz="1400" b="1" dirty="0">
              <a:latin typeface="Arial Narrow"/>
              <a:ea typeface="Adobe Song Std L"/>
            </a:endParaRPr>
          </a:p>
          <a:p>
            <a:pPr marL="457200" indent="-457200">
              <a:buFont typeface="Arial"/>
              <a:buChar char="•"/>
            </a:pPr>
            <a:endParaRPr lang="nl-NL" sz="1400" b="1" dirty="0">
              <a:latin typeface="Arial Narrow"/>
              <a:ea typeface="Adobe Song Std L"/>
            </a:endParaRPr>
          </a:p>
          <a:p>
            <a:pPr marL="457200" indent="-457200">
              <a:buFont typeface="Arial"/>
              <a:buChar char="•"/>
            </a:pPr>
            <a:endParaRPr lang="nl-NL" sz="1400" b="1" dirty="0">
              <a:latin typeface="Arial Narrow"/>
              <a:ea typeface="Adobe Song Std L"/>
            </a:endParaRPr>
          </a:p>
          <a:p>
            <a:pPr marL="457200" indent="-457200">
              <a:buFont typeface="Arial"/>
              <a:buChar char="•"/>
            </a:pPr>
            <a:endParaRPr lang="nl-NL" sz="1400" b="1" dirty="0">
              <a:latin typeface="Arial Narrow"/>
              <a:ea typeface="Adobe Song Std L"/>
            </a:endParaRPr>
          </a:p>
          <a:p>
            <a:pPr marL="457200" indent="-457200">
              <a:buFont typeface="Arial"/>
              <a:buChar char="•"/>
            </a:pPr>
            <a:endParaRPr lang="nl-NL" sz="1400" b="1" dirty="0">
              <a:latin typeface="Arial Narrow"/>
              <a:ea typeface="Adobe Song Std L"/>
            </a:endParaRPr>
          </a:p>
          <a:p>
            <a:pPr marL="457200" indent="-457200">
              <a:buFont typeface="Arial"/>
              <a:buChar char="•"/>
            </a:pPr>
            <a:endParaRPr lang="nl-NL" sz="1400" b="1" dirty="0">
              <a:latin typeface="Arial Narrow"/>
              <a:ea typeface="Adobe Song Std L"/>
            </a:endParaRP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2">
            <a:extLst>
              <a:ext uri="{FF2B5EF4-FFF2-40B4-BE49-F238E27FC236}">
                <a16:creationId xmlns:a16="http://schemas.microsoft.com/office/drawing/2014/main" id="{180B3926-C467-F355-EA8D-D398B6BA5A90}"/>
              </a:ext>
            </a:extLst>
          </p:cNvPr>
          <p:cNvPicPr>
            <a:picLocks noChangeAspect="1"/>
          </p:cNvPicPr>
          <p:nvPr/>
        </p:nvPicPr>
        <p:blipFill>
          <a:blip r:embed="rId5"/>
          <a:stretch>
            <a:fillRect/>
          </a:stretch>
        </p:blipFill>
        <p:spPr>
          <a:xfrm>
            <a:off x="9843196" y="5171491"/>
            <a:ext cx="949604" cy="1448968"/>
          </a:xfrm>
          <a:prstGeom prst="rect">
            <a:avLst/>
          </a:prstGeom>
        </p:spPr>
      </p:pic>
      <p:pic>
        <p:nvPicPr>
          <p:cNvPr id="3" name="Afbeelding 2">
            <a:extLst>
              <a:ext uri="{FF2B5EF4-FFF2-40B4-BE49-F238E27FC236}">
                <a16:creationId xmlns:a16="http://schemas.microsoft.com/office/drawing/2014/main" id="{5D83FF59-AE84-B9C2-B255-366E9C054C49}"/>
              </a:ext>
            </a:extLst>
          </p:cNvPr>
          <p:cNvPicPr>
            <a:picLocks noChangeAspect="1"/>
          </p:cNvPicPr>
          <p:nvPr/>
        </p:nvPicPr>
        <p:blipFill>
          <a:blip r:embed="rId6"/>
          <a:stretch>
            <a:fillRect/>
          </a:stretch>
        </p:blipFill>
        <p:spPr>
          <a:xfrm>
            <a:off x="2633737" y="4300471"/>
            <a:ext cx="6489097" cy="2407651"/>
          </a:xfrm>
          <a:prstGeom prst="rect">
            <a:avLst/>
          </a:prstGeom>
        </p:spPr>
      </p:pic>
      <p:sp>
        <p:nvSpPr>
          <p:cNvPr id="18" name="Tekstvak 17">
            <a:extLst>
              <a:ext uri="{FF2B5EF4-FFF2-40B4-BE49-F238E27FC236}">
                <a16:creationId xmlns:a16="http://schemas.microsoft.com/office/drawing/2014/main" id="{5D728819-7C93-BACA-465A-812798277B72}"/>
              </a:ext>
            </a:extLst>
          </p:cNvPr>
          <p:cNvSpPr txBox="1"/>
          <p:nvPr/>
        </p:nvSpPr>
        <p:spPr>
          <a:xfrm>
            <a:off x="2138" y="3547866"/>
            <a:ext cx="12189862" cy="338554"/>
          </a:xfrm>
          <a:prstGeom prst="rect">
            <a:avLst/>
          </a:prstGeom>
          <a:noFill/>
          <a:ln w="19050">
            <a:solidFill>
              <a:schemeClr val="accent6">
                <a:lumMod val="50000"/>
              </a:schemeClr>
            </a:solidFill>
          </a:ln>
        </p:spPr>
        <p:txBody>
          <a:bodyPr wrap="square" lIns="91440" tIns="45720" rIns="91440" bIns="45720" rtlCol="0" anchor="t">
            <a:spAutoFit/>
          </a:bodyPr>
          <a:lstStyle/>
          <a:p>
            <a:pPr algn="ctr"/>
            <a:r>
              <a:rPr lang="nl-NL" sz="1600">
                <a:latin typeface="Arial Narrow"/>
                <a:ea typeface="Adobe Song Std L"/>
              </a:rPr>
              <a:t>”Welke visualisatiemiddelen kunnen ingezet worden voor de vereenvoudiging van het kennis maken met, en plannen van, een commandopost op brigade niveau?”</a:t>
            </a:r>
          </a:p>
        </p:txBody>
      </p:sp>
      <p:sp>
        <p:nvSpPr>
          <p:cNvPr id="20" name="Tekstvak 19">
            <a:extLst>
              <a:ext uri="{FF2B5EF4-FFF2-40B4-BE49-F238E27FC236}">
                <a16:creationId xmlns:a16="http://schemas.microsoft.com/office/drawing/2014/main" id="{C0A65F8F-F7BB-4C52-6040-AE7F44A158AB}"/>
              </a:ext>
            </a:extLst>
          </p:cNvPr>
          <p:cNvSpPr txBox="1"/>
          <p:nvPr/>
        </p:nvSpPr>
        <p:spPr>
          <a:xfrm>
            <a:off x="4135493" y="3178534"/>
            <a:ext cx="3485584" cy="369332"/>
          </a:xfrm>
          <a:prstGeom prst="rect">
            <a:avLst/>
          </a:prstGeom>
          <a:noFill/>
          <a:ln w="19050">
            <a:solidFill>
              <a:schemeClr val="accent6">
                <a:lumMod val="50000"/>
              </a:schemeClr>
            </a:solidFill>
          </a:ln>
        </p:spPr>
        <p:txBody>
          <a:bodyPr wrap="square" rtlCol="0">
            <a:spAutoFit/>
          </a:bodyPr>
          <a:lstStyle/>
          <a:p>
            <a:pPr algn="ctr"/>
            <a:r>
              <a:rPr lang="nl-NL" b="1" i="1"/>
              <a:t>Hoofdvraag:</a:t>
            </a:r>
          </a:p>
        </p:txBody>
      </p:sp>
      <p:pic>
        <p:nvPicPr>
          <p:cNvPr id="21" name="Afbeelding 20">
            <a:extLst>
              <a:ext uri="{FF2B5EF4-FFF2-40B4-BE49-F238E27FC236}">
                <a16:creationId xmlns:a16="http://schemas.microsoft.com/office/drawing/2014/main" id="{C07B09BF-BC63-FD56-6259-CC3D45CE455D}"/>
              </a:ext>
            </a:extLst>
          </p:cNvPr>
          <p:cNvPicPr>
            <a:picLocks noChangeAspect="1"/>
          </p:cNvPicPr>
          <p:nvPr/>
        </p:nvPicPr>
        <p:blipFill>
          <a:blip r:embed="rId7"/>
          <a:stretch>
            <a:fillRect/>
          </a:stretch>
        </p:blipFill>
        <p:spPr>
          <a:xfrm>
            <a:off x="329767" y="5171491"/>
            <a:ext cx="1069433" cy="1530199"/>
          </a:xfrm>
          <a:prstGeom prst="rect">
            <a:avLst/>
          </a:prstGeom>
        </p:spPr>
      </p:pic>
      <p:pic>
        <p:nvPicPr>
          <p:cNvPr id="23" name="Afbeelding 22">
            <a:extLst>
              <a:ext uri="{FF2B5EF4-FFF2-40B4-BE49-F238E27FC236}">
                <a16:creationId xmlns:a16="http://schemas.microsoft.com/office/drawing/2014/main" id="{CD20AD20-3E64-B5F3-E747-4A492A64B5B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556" b="90556" l="3226" r="96855">
                        <a14:foregroundMark x1="7177" y1="14444" x2="3387" y2="20000"/>
                        <a14:foregroundMark x1="3871" y1="22222" x2="5081" y2="42778"/>
                        <a14:foregroundMark x1="4597" y1="44444" x2="4597" y2="44444"/>
                        <a14:foregroundMark x1="9919" y1="71111" x2="16048" y2="57778"/>
                        <a14:foregroundMark x1="18226" y1="45000" x2="7500" y2="28333"/>
                        <a14:foregroundMark x1="26613" y1="73889" x2="31694" y2="67222"/>
                        <a14:foregroundMark x1="31694" y1="67222" x2="35242" y2="51111"/>
                        <a14:foregroundMark x1="35242" y1="51111" x2="35242" y2="48333"/>
                        <a14:foregroundMark x1="38306" y1="46667" x2="33548" y2="28333"/>
                        <a14:foregroundMark x1="33548" y1="28333" x2="26290" y2="27222"/>
                        <a14:foregroundMark x1="26290" y1="27222" x2="25726" y2="38333"/>
                        <a14:foregroundMark x1="45403" y1="66667" x2="50000" y2="67222"/>
                        <a14:foregroundMark x1="50000" y1="67222" x2="54516" y2="45556"/>
                        <a14:foregroundMark x1="54516" y1="45556" x2="49032" y2="27778"/>
                        <a14:foregroundMark x1="49032" y1="27778" x2="44516" y2="38889"/>
                        <a14:foregroundMark x1="44516" y1="38889" x2="44355" y2="41111"/>
                        <a14:foregroundMark x1="63387" y1="73333" x2="68710" y2="72778"/>
                        <a14:foregroundMark x1="68710" y1="72778" x2="72500" y2="39444"/>
                        <a14:foregroundMark x1="72500" y1="39444" x2="68306" y2="18889"/>
                        <a14:foregroundMark x1="68306" y1="18889" x2="64919" y2="21111"/>
                        <a14:foregroundMark x1="83710" y1="74444" x2="92581" y2="57222"/>
                        <a14:foregroundMark x1="92581" y1="57222" x2="88226" y2="27778"/>
                        <a14:foregroundMark x1="88226" y1="27778" x2="83226" y2="25000"/>
                        <a14:foregroundMark x1="79919" y1="15000" x2="91855" y2="13333"/>
                        <a14:foregroundMark x1="91855" y1="13333" x2="91855" y2="13333"/>
                        <a14:foregroundMark x1="96129" y1="32222" x2="97016" y2="46667"/>
                        <a14:foregroundMark x1="74032" y1="79444" x2="75081" y2="32222"/>
                        <a14:foregroundMark x1="74919" y1="41667" x2="69113" y2="23333"/>
                        <a14:foregroundMark x1="69113" y1="23333" x2="64516" y2="27778"/>
                        <a14:foregroundMark x1="64516" y1="27778" x2="63548" y2="31111"/>
                        <a14:foregroundMark x1="61532" y1="24444" x2="69758" y2="13333"/>
                        <a14:foregroundMark x1="69758" y1="13333" x2="75565" y2="28333"/>
                        <a14:foregroundMark x1="75565" y1="28333" x2="76694" y2="60000"/>
                        <a14:foregroundMark x1="76694" y1="60000" x2="76371" y2="70000"/>
                        <a14:foregroundMark x1="62419" y1="35000" x2="60081" y2="10556"/>
                        <a14:foregroundMark x1="60081" y1="10556" x2="59919" y2="10000"/>
                        <a14:foregroundMark x1="53871" y1="22222" x2="45968" y2="20556"/>
                        <a14:foregroundMark x1="52581" y1="15556" x2="56694" y2="68333"/>
                        <a14:foregroundMark x1="56694" y1="68333" x2="52258" y2="82778"/>
                        <a14:foregroundMark x1="52258" y1="82778" x2="47419" y2="81111"/>
                        <a14:foregroundMark x1="47419" y1="81111" x2="43952" y2="37222"/>
                        <a14:foregroundMark x1="43952" y1="37222" x2="43548" y2="22222"/>
                        <a14:foregroundMark x1="44355" y1="21667" x2="40726" y2="11667"/>
                        <a14:foregroundMark x1="37419" y1="25556" x2="28226" y2="17222"/>
                        <a14:foregroundMark x1="28226" y1="17222" x2="28226" y2="17222"/>
                        <a14:foregroundMark x1="25323" y1="78333" x2="25565" y2="12222"/>
                        <a14:foregroundMark x1="24677" y1="27222" x2="22419" y2="6111"/>
                        <a14:foregroundMark x1="17177" y1="83889" x2="18629" y2="20000"/>
                        <a14:foregroundMark x1="18629" y1="20000" x2="16694" y2="10000"/>
                        <a14:foregroundMark x1="4758" y1="78333" x2="17097" y2="73889"/>
                        <a14:foregroundMark x1="17097" y1="73889" x2="17097" y2="73889"/>
                        <a14:foregroundMark x1="20565" y1="52222" x2="14597" y2="93333"/>
                        <a14:foregroundMark x1="14597" y1="93333" x2="9919" y2="90556"/>
                        <a14:foregroundMark x1="9919" y1="90556" x2="9597" y2="86667"/>
                        <a14:foregroundMark x1="22500" y1="50000" x2="22500" y2="50000"/>
                        <a14:foregroundMark x1="22823" y1="51667" x2="22823" y2="51667"/>
                      </a14:backgroundRemoval>
                    </a14:imgEffect>
                  </a14:imgLayer>
                </a14:imgProps>
              </a:ext>
            </a:extLst>
          </a:blip>
          <a:stretch>
            <a:fillRect/>
          </a:stretch>
        </p:blipFill>
        <p:spPr>
          <a:xfrm>
            <a:off x="7679120" y="92047"/>
            <a:ext cx="4452497" cy="646330"/>
          </a:xfrm>
          <a:prstGeom prst="rect">
            <a:avLst/>
          </a:prstGeom>
        </p:spPr>
      </p:pic>
      <p:graphicFrame>
        <p:nvGraphicFramePr>
          <p:cNvPr id="2" name="Object 1">
            <a:extLst>
              <a:ext uri="{FF2B5EF4-FFF2-40B4-BE49-F238E27FC236}">
                <a16:creationId xmlns:a16="http://schemas.microsoft.com/office/drawing/2014/main" id="{44B9DA1F-6ADB-CB19-4609-5A8D356174B5}"/>
              </a:ext>
            </a:extLst>
          </p:cNvPr>
          <p:cNvGraphicFramePr>
            <a:graphicFrameLocks noChangeAspect="1"/>
          </p:cNvGraphicFramePr>
          <p:nvPr>
            <p:extLst>
              <p:ext uri="{D42A27DB-BD31-4B8C-83A1-F6EECF244321}">
                <p14:modId xmlns:p14="http://schemas.microsoft.com/office/powerpoint/2010/main" val="408693769"/>
              </p:ext>
            </p:extLst>
          </p:nvPr>
        </p:nvGraphicFramePr>
        <p:xfrm>
          <a:off x="2029619" y="684517"/>
          <a:ext cx="8132762" cy="5418137"/>
        </p:xfrm>
        <a:graphic>
          <a:graphicData uri="http://schemas.openxmlformats.org/presentationml/2006/ole">
            <mc:AlternateContent xmlns:mc="http://schemas.openxmlformats.org/markup-compatibility/2006">
              <mc:Choice xmlns:v="urn:schemas-microsoft-com:vml" Requires="v">
                <p:oleObj name="Document" r:id="rId10" imgW="8132692" imgH="5417858" progId="Word.Document.12">
                  <p:embed/>
                </p:oleObj>
              </mc:Choice>
              <mc:Fallback>
                <p:oleObj name="Document" r:id="rId10" imgW="8132692" imgH="5417858" progId="Word.Document.12">
                  <p:embed/>
                  <p:pic>
                    <p:nvPicPr>
                      <p:cNvPr id="2" name="Object 1">
                        <a:extLst>
                          <a:ext uri="{FF2B5EF4-FFF2-40B4-BE49-F238E27FC236}">
                            <a16:creationId xmlns:a16="http://schemas.microsoft.com/office/drawing/2014/main" id="{44B9DA1F-6ADB-CB19-4609-5A8D356174B5}"/>
                          </a:ext>
                        </a:extLst>
                      </p:cNvPr>
                      <p:cNvPicPr/>
                      <p:nvPr/>
                    </p:nvPicPr>
                    <p:blipFill>
                      <a:blip r:embed="rId11"/>
                      <a:stretch>
                        <a:fillRect/>
                      </a:stretch>
                    </p:blipFill>
                    <p:spPr>
                      <a:xfrm>
                        <a:off x="2029619" y="684517"/>
                        <a:ext cx="8132762" cy="5418137"/>
                      </a:xfrm>
                      <a:prstGeom prst="rect">
                        <a:avLst/>
                      </a:prstGeom>
                    </p:spPr>
                  </p:pic>
                </p:oleObj>
              </mc:Fallback>
            </mc:AlternateContent>
          </a:graphicData>
        </a:graphic>
      </p:graphicFrame>
      <p:sp>
        <p:nvSpPr>
          <p:cNvPr id="15" name="Tekstvak 14">
            <a:extLst>
              <a:ext uri="{FF2B5EF4-FFF2-40B4-BE49-F238E27FC236}">
                <a16:creationId xmlns:a16="http://schemas.microsoft.com/office/drawing/2014/main" id="{AC1C0552-0D6F-59E5-1D59-90387C4339F9}"/>
              </a:ext>
            </a:extLst>
          </p:cNvPr>
          <p:cNvSpPr txBox="1"/>
          <p:nvPr/>
        </p:nvSpPr>
        <p:spPr>
          <a:xfrm>
            <a:off x="3429000" y="1011487"/>
            <a:ext cx="5334000" cy="584775"/>
          </a:xfrm>
          <a:prstGeom prst="rect">
            <a:avLst/>
          </a:prstGeom>
          <a:noFill/>
          <a:ln>
            <a:solidFill>
              <a:schemeClr val="accent6">
                <a:lumMod val="50000"/>
              </a:schemeClr>
            </a:solidFill>
          </a:ln>
        </p:spPr>
        <p:txBody>
          <a:bodyPr wrap="square" lIns="91440" tIns="45720" rIns="91440" bIns="45720" rtlCol="0" anchor="t">
            <a:spAutoFit/>
          </a:bodyPr>
          <a:lstStyle/>
          <a:p>
            <a:pPr algn="ctr"/>
            <a:r>
              <a:rPr lang="nl-NL" sz="3200" b="1" dirty="0">
                <a:latin typeface="Arial Narrow"/>
                <a:ea typeface="Adobe Song Std L"/>
              </a:rPr>
              <a:t>Aanleiding/inleiding project</a:t>
            </a:r>
          </a:p>
        </p:txBody>
      </p:sp>
    </p:spTree>
    <p:extLst>
      <p:ext uri="{BB962C8B-B14F-4D97-AF65-F5344CB8AC3E}">
        <p14:creationId xmlns:p14="http://schemas.microsoft.com/office/powerpoint/2010/main" val="3222790752"/>
      </p:ext>
    </p:extLst>
  </p:cSld>
  <p:clrMapOvr>
    <a:masterClrMapping/>
  </p:clrMapOvr>
  <mc:AlternateContent xmlns:mc="http://schemas.openxmlformats.org/markup-compatibility/2006" xmlns:p14="http://schemas.microsoft.com/office/powerpoint/2010/main">
    <mc:Choice Requires="p14">
      <p:transition spd="slow" p14:dur="2000" advTm="37281"/>
    </mc:Choice>
    <mc:Fallback xmlns="">
      <p:transition spd="slow" advTm="372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2015412"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3. Plan en Aanpak</a:t>
            </a:r>
          </a:p>
        </p:txBody>
      </p:sp>
      <p:sp>
        <p:nvSpPr>
          <p:cNvPr id="10" name="Tekstvak 9">
            <a:extLst>
              <a:ext uri="{FF2B5EF4-FFF2-40B4-BE49-F238E27FC236}">
                <a16:creationId xmlns:a16="http://schemas.microsoft.com/office/drawing/2014/main" id="{706FD4EA-33C0-4472-BD3F-DCBC4BE7DE26}"/>
              </a:ext>
            </a:extLst>
          </p:cNvPr>
          <p:cNvSpPr txBox="1"/>
          <p:nvPr/>
        </p:nvSpPr>
        <p:spPr>
          <a:xfrm>
            <a:off x="727788" y="1289180"/>
            <a:ext cx="9078685" cy="7540526"/>
          </a:xfrm>
          <a:prstGeom prst="rect">
            <a:avLst/>
          </a:prstGeom>
          <a:noFill/>
        </p:spPr>
        <p:txBody>
          <a:bodyPr wrap="square" lIns="91440" tIns="45720" rIns="91440" bIns="45720" rtlCol="0" anchor="t">
            <a:spAutoFit/>
          </a:bodyPr>
          <a:lstStyle/>
          <a:p>
            <a:endParaRPr lang="nl-NL" sz="1600" dirty="0">
              <a:latin typeface="Arial Narrow"/>
              <a:ea typeface="Adobe Song Std L"/>
            </a:endParaRPr>
          </a:p>
          <a:p>
            <a:endParaRPr lang="nl-NL" sz="1600" dirty="0">
              <a:latin typeface="Arial Narrow"/>
              <a:ea typeface="Adobe Song Std L"/>
            </a:endParaRPr>
          </a:p>
          <a:p>
            <a:pPr marL="285750" indent="-285750">
              <a:buFont typeface="Arial" panose="020B0604020202020204" pitchFamily="34" charset="0"/>
              <a:buChar char="•"/>
            </a:pPr>
            <a:r>
              <a:rPr lang="nl-NL" sz="1600" dirty="0">
                <a:latin typeface="Arial Narrow"/>
                <a:ea typeface="Adobe Song Std L"/>
              </a:rPr>
              <a:t>Gedegen onderzoek naar randvoorwaarden;</a:t>
            </a:r>
          </a:p>
          <a:p>
            <a:pPr marL="285750" indent="-285750">
              <a:buFont typeface="Arial" panose="020B0604020202020204" pitchFamily="34" charset="0"/>
              <a:buChar char="•"/>
            </a:pPr>
            <a:r>
              <a:rPr lang="nl-NL" sz="1600" dirty="0">
                <a:latin typeface="Arial Narrow"/>
                <a:ea typeface="Adobe Song Std L"/>
              </a:rPr>
              <a:t>Onderzoek naar technologische ontwikkelingen en mogelijkheden;</a:t>
            </a:r>
          </a:p>
          <a:p>
            <a:pPr marL="285750" indent="-285750">
              <a:buFont typeface="Arial" panose="020B0604020202020204" pitchFamily="34" charset="0"/>
              <a:buChar char="•"/>
            </a:pPr>
            <a:r>
              <a:rPr lang="nl-NL" sz="1600" dirty="0">
                <a:latin typeface="Arial Narrow"/>
                <a:ea typeface="Adobe Song Std L"/>
              </a:rPr>
              <a:t>Onderzoek naar kennis en techniek binnen defensie;</a:t>
            </a:r>
          </a:p>
          <a:p>
            <a:pPr marL="285750" indent="-285750">
              <a:buFont typeface="Arial" panose="020B0604020202020204" pitchFamily="34" charset="0"/>
              <a:buChar char="•"/>
            </a:pPr>
            <a:r>
              <a:rPr lang="nl-NL" sz="1600" dirty="0">
                <a:latin typeface="Arial Narrow"/>
                <a:ea typeface="Adobe Song Std L"/>
              </a:rPr>
              <a:t>Onderbouwd advies uitbrengen op basis van randvoorwaarden voor training en kennismaking commando post (CP);</a:t>
            </a:r>
          </a:p>
          <a:p>
            <a:pPr marL="285750" indent="-285750">
              <a:buFont typeface="Arial" panose="020B0604020202020204" pitchFamily="34" charset="0"/>
              <a:buChar char="•"/>
            </a:pPr>
            <a:r>
              <a:rPr lang="nl-NL" sz="1600" dirty="0">
                <a:latin typeface="Arial Narrow"/>
                <a:ea typeface="Adobe Song Std L"/>
              </a:rPr>
              <a:t>Implementatieplan.</a:t>
            </a:r>
          </a:p>
          <a:p>
            <a:pPr marL="285750" indent="-285750">
              <a:buFont typeface="Arial" panose="020B0604020202020204" pitchFamily="34" charset="0"/>
              <a:buChar char="•"/>
            </a:pPr>
            <a:endParaRPr lang="nl-NL" sz="1600" dirty="0">
              <a:latin typeface="Arial Narrow"/>
              <a:ea typeface="Adobe Song Std L"/>
            </a:endParaRPr>
          </a:p>
          <a:p>
            <a:endParaRPr lang="nl-NL" sz="3200" b="1" dirty="0">
              <a:latin typeface="Arial Narrow"/>
              <a:ea typeface="Adobe Song Std L"/>
            </a:endParaRPr>
          </a:p>
          <a:p>
            <a:pPr marL="457200" indent="-457200">
              <a:buFont typeface="Arial" panose="020B0604020202020204" pitchFamily="34" charset="0"/>
              <a:buChar char="•"/>
            </a:pPr>
            <a:endParaRPr lang="nl-NL" sz="3200" b="1" dirty="0">
              <a:latin typeface="Arial Narrow"/>
              <a:ea typeface="Adobe Song Std L"/>
            </a:endParaRPr>
          </a:p>
          <a:p>
            <a:endParaRPr lang="nl-NL" sz="3200" b="1" dirty="0">
              <a:latin typeface="Arial Narrow"/>
              <a:ea typeface="Adobe Song Std L"/>
            </a:endParaRPr>
          </a:p>
          <a:p>
            <a:endParaRPr lang="nl-NL" sz="3200" b="1" dirty="0">
              <a:latin typeface="Arial Narrow"/>
              <a:ea typeface="Adobe Song Std L"/>
            </a:endParaRPr>
          </a:p>
          <a:p>
            <a:endParaRPr lang="nl-NL" sz="3200" b="1" dirty="0">
              <a:latin typeface="Arial Narrow"/>
              <a:ea typeface="Adobe Song Std L"/>
            </a:endParaRPr>
          </a:p>
          <a:p>
            <a:endParaRPr lang="nl-NL" sz="3200" b="1" dirty="0">
              <a:latin typeface="Arial Narrow" panose="020B0606020202030204" pitchFamily="34" charset="0"/>
              <a:ea typeface="Adobe Song Std L" panose="02020300000000000000" pitchFamily="18" charset="-128"/>
            </a:endParaRPr>
          </a:p>
          <a:p>
            <a:endParaRPr lang="nl-NL" sz="3200" b="1"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2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2400" dirty="0">
              <a:latin typeface="Arial Narrow" panose="020B0606020202030204" pitchFamily="34" charset="0"/>
              <a:ea typeface="Adobe Song Std L" panose="02020300000000000000" pitchFamily="18" charset="-128"/>
            </a:endParaRP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Afbeelding 8">
            <a:extLst>
              <a:ext uri="{FF2B5EF4-FFF2-40B4-BE49-F238E27FC236}">
                <a16:creationId xmlns:a16="http://schemas.microsoft.com/office/drawing/2014/main" id="{AF1AF6CD-F8BB-4CD3-F51D-451272C5E08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556" b="90556" l="3226" r="96855">
                        <a14:foregroundMark x1="7177" y1="14444" x2="3387" y2="20000"/>
                        <a14:foregroundMark x1="3871" y1="22222" x2="5081" y2="42778"/>
                        <a14:foregroundMark x1="4597" y1="44444" x2="4597" y2="44444"/>
                        <a14:foregroundMark x1="9919" y1="71111" x2="16048" y2="57778"/>
                        <a14:foregroundMark x1="18226" y1="45000" x2="7500" y2="28333"/>
                        <a14:foregroundMark x1="26613" y1="73889" x2="31694" y2="67222"/>
                        <a14:foregroundMark x1="31694" y1="67222" x2="35242" y2="51111"/>
                        <a14:foregroundMark x1="35242" y1="51111" x2="35242" y2="48333"/>
                        <a14:foregroundMark x1="38306" y1="46667" x2="33548" y2="28333"/>
                        <a14:foregroundMark x1="33548" y1="28333" x2="26290" y2="27222"/>
                        <a14:foregroundMark x1="26290" y1="27222" x2="25726" y2="38333"/>
                        <a14:foregroundMark x1="45403" y1="66667" x2="50000" y2="67222"/>
                        <a14:foregroundMark x1="50000" y1="67222" x2="54516" y2="45556"/>
                        <a14:foregroundMark x1="54516" y1="45556" x2="49032" y2="27778"/>
                        <a14:foregroundMark x1="49032" y1="27778" x2="44516" y2="38889"/>
                        <a14:foregroundMark x1="44516" y1="38889" x2="44355" y2="41111"/>
                        <a14:foregroundMark x1="63387" y1="73333" x2="68710" y2="72778"/>
                        <a14:foregroundMark x1="68710" y1="72778" x2="72500" y2="39444"/>
                        <a14:foregroundMark x1="72500" y1="39444" x2="68306" y2="18889"/>
                        <a14:foregroundMark x1="68306" y1="18889" x2="64919" y2="21111"/>
                        <a14:foregroundMark x1="83710" y1="74444" x2="92581" y2="57222"/>
                        <a14:foregroundMark x1="92581" y1="57222" x2="88226" y2="27778"/>
                        <a14:foregroundMark x1="88226" y1="27778" x2="83226" y2="25000"/>
                        <a14:foregroundMark x1="79919" y1="15000" x2="91855" y2="13333"/>
                        <a14:foregroundMark x1="91855" y1="13333" x2="91855" y2="13333"/>
                        <a14:foregroundMark x1="96129" y1="32222" x2="97016" y2="46667"/>
                        <a14:foregroundMark x1="74032" y1="79444" x2="75081" y2="32222"/>
                        <a14:foregroundMark x1="74919" y1="41667" x2="69113" y2="23333"/>
                        <a14:foregroundMark x1="69113" y1="23333" x2="64516" y2="27778"/>
                        <a14:foregroundMark x1="64516" y1="27778" x2="63548" y2="31111"/>
                        <a14:foregroundMark x1="61532" y1="24444" x2="69758" y2="13333"/>
                        <a14:foregroundMark x1="69758" y1="13333" x2="75565" y2="28333"/>
                        <a14:foregroundMark x1="75565" y1="28333" x2="76694" y2="60000"/>
                        <a14:foregroundMark x1="76694" y1="60000" x2="76371" y2="70000"/>
                        <a14:foregroundMark x1="62419" y1="35000" x2="60081" y2="10556"/>
                        <a14:foregroundMark x1="60081" y1="10556" x2="59919" y2="10000"/>
                        <a14:foregroundMark x1="53871" y1="22222" x2="45968" y2="20556"/>
                        <a14:foregroundMark x1="52581" y1="15556" x2="56694" y2="68333"/>
                        <a14:foregroundMark x1="56694" y1="68333" x2="52258" y2="82778"/>
                        <a14:foregroundMark x1="52258" y1="82778" x2="47419" y2="81111"/>
                        <a14:foregroundMark x1="47419" y1="81111" x2="43952" y2="37222"/>
                        <a14:foregroundMark x1="43952" y1="37222" x2="43548" y2="22222"/>
                        <a14:foregroundMark x1="44355" y1="21667" x2="40726" y2="11667"/>
                        <a14:foregroundMark x1="37419" y1="25556" x2="28226" y2="17222"/>
                        <a14:foregroundMark x1="28226" y1="17222" x2="28226" y2="17222"/>
                        <a14:foregroundMark x1="25323" y1="78333" x2="25565" y2="12222"/>
                        <a14:foregroundMark x1="24677" y1="27222" x2="22419" y2="6111"/>
                        <a14:foregroundMark x1="17177" y1="83889" x2="18629" y2="20000"/>
                        <a14:foregroundMark x1="18629" y1="20000" x2="16694" y2="10000"/>
                        <a14:foregroundMark x1="4758" y1="78333" x2="17097" y2="73889"/>
                        <a14:foregroundMark x1="17097" y1="73889" x2="17097" y2="73889"/>
                        <a14:foregroundMark x1="20565" y1="52222" x2="14597" y2="93333"/>
                        <a14:foregroundMark x1="14597" y1="93333" x2="9919" y2="90556"/>
                        <a14:foregroundMark x1="9919" y1="90556" x2="9597" y2="86667"/>
                        <a14:foregroundMark x1="22500" y1="50000" x2="22500" y2="50000"/>
                        <a14:foregroundMark x1="22823" y1="51667" x2="22823" y2="51667"/>
                      </a14:backgroundRemoval>
                    </a14:imgEffect>
                  </a14:imgLayer>
                </a14:imgProps>
              </a:ext>
            </a:extLst>
          </a:blip>
          <a:stretch>
            <a:fillRect/>
          </a:stretch>
        </p:blipFill>
        <p:spPr>
          <a:xfrm>
            <a:off x="7679120" y="92047"/>
            <a:ext cx="4452497" cy="646330"/>
          </a:xfrm>
          <a:prstGeom prst="rect">
            <a:avLst/>
          </a:prstGeom>
        </p:spPr>
      </p:pic>
      <p:sp>
        <p:nvSpPr>
          <p:cNvPr id="2" name="Tekstvak 1">
            <a:extLst>
              <a:ext uri="{FF2B5EF4-FFF2-40B4-BE49-F238E27FC236}">
                <a16:creationId xmlns:a16="http://schemas.microsoft.com/office/drawing/2014/main" id="{12A76075-8B5D-689F-D9D7-ECD5E0223BCB}"/>
              </a:ext>
            </a:extLst>
          </p:cNvPr>
          <p:cNvSpPr txBox="1"/>
          <p:nvPr/>
        </p:nvSpPr>
        <p:spPr>
          <a:xfrm>
            <a:off x="4259494" y="1022784"/>
            <a:ext cx="3673012" cy="584775"/>
          </a:xfrm>
          <a:prstGeom prst="rect">
            <a:avLst/>
          </a:prstGeom>
          <a:noFill/>
          <a:ln>
            <a:solidFill>
              <a:schemeClr val="accent6">
                <a:lumMod val="50000"/>
              </a:schemeClr>
            </a:solidFill>
          </a:ln>
        </p:spPr>
        <p:txBody>
          <a:bodyPr wrap="square" lIns="91440" tIns="45720" rIns="91440" bIns="45720" rtlCol="0" anchor="t">
            <a:spAutoFit/>
          </a:bodyPr>
          <a:lstStyle/>
          <a:p>
            <a:pPr algn="ctr"/>
            <a:r>
              <a:rPr lang="nl-NL" sz="3200" b="1" dirty="0">
                <a:latin typeface="Arial Narrow"/>
                <a:ea typeface="Adobe Song Std L"/>
              </a:rPr>
              <a:t>Plan en deliverables</a:t>
            </a:r>
          </a:p>
        </p:txBody>
      </p:sp>
    </p:spTree>
    <p:extLst>
      <p:ext uri="{BB962C8B-B14F-4D97-AF65-F5344CB8AC3E}">
        <p14:creationId xmlns:p14="http://schemas.microsoft.com/office/powerpoint/2010/main" val="1665032875"/>
      </p:ext>
    </p:extLst>
  </p:cSld>
  <p:clrMapOvr>
    <a:masterClrMapping/>
  </p:clrMapOvr>
  <mc:AlternateContent xmlns:mc="http://schemas.openxmlformats.org/markup-compatibility/2006" xmlns:p14="http://schemas.microsoft.com/office/powerpoint/2010/main">
    <mc:Choice Requires="p14">
      <p:transition spd="slow" p14:dur="2000" advTm="32635"/>
    </mc:Choice>
    <mc:Fallback xmlns="">
      <p:transition spd="slow" advTm="3263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2015412"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3. Plan en Aanpak</a:t>
            </a:r>
          </a:p>
        </p:txBody>
      </p:sp>
      <p:sp>
        <p:nvSpPr>
          <p:cNvPr id="10" name="Tekstvak 9">
            <a:extLst>
              <a:ext uri="{FF2B5EF4-FFF2-40B4-BE49-F238E27FC236}">
                <a16:creationId xmlns:a16="http://schemas.microsoft.com/office/drawing/2014/main" id="{706FD4EA-33C0-4472-BD3F-DCBC4BE7DE26}"/>
              </a:ext>
            </a:extLst>
          </p:cNvPr>
          <p:cNvSpPr txBox="1"/>
          <p:nvPr/>
        </p:nvSpPr>
        <p:spPr>
          <a:xfrm>
            <a:off x="727788" y="1531525"/>
            <a:ext cx="9078685" cy="7540526"/>
          </a:xfrm>
          <a:prstGeom prst="rect">
            <a:avLst/>
          </a:prstGeom>
          <a:noFill/>
        </p:spPr>
        <p:txBody>
          <a:bodyPr wrap="square" lIns="91440" tIns="45720" rIns="91440" bIns="45720" rtlCol="0" anchor="t">
            <a:spAutoFit/>
          </a:bodyPr>
          <a:lstStyle/>
          <a:p>
            <a:endParaRPr lang="nl-NL" sz="3200" b="1" dirty="0">
              <a:latin typeface="Arial Narrow"/>
              <a:ea typeface="Adobe Song Std L"/>
            </a:endParaRPr>
          </a:p>
          <a:p>
            <a:pPr marL="285750" indent="-285750">
              <a:buFont typeface="Arial" panose="020B0604020202020204" pitchFamily="34" charset="0"/>
              <a:buChar char="•"/>
            </a:pPr>
            <a:r>
              <a:rPr lang="nl-NL" sz="1600" dirty="0">
                <a:latin typeface="Arial Narrow"/>
                <a:ea typeface="Adobe Song Std L"/>
              </a:rPr>
              <a:t>DMAIC-methodiek</a:t>
            </a:r>
          </a:p>
          <a:p>
            <a:pPr marL="285750" indent="-285750">
              <a:buFont typeface="Arial" panose="020B0604020202020204" pitchFamily="34" charset="0"/>
              <a:buChar char="•"/>
            </a:pPr>
            <a:r>
              <a:rPr lang="nl-NL" sz="1600" dirty="0">
                <a:latin typeface="Arial Narrow"/>
                <a:ea typeface="Adobe Song Std L"/>
              </a:rPr>
              <a:t>Per fase herkenbaar </a:t>
            </a:r>
          </a:p>
          <a:p>
            <a:endParaRPr lang="nl-NL" sz="3200" b="1" dirty="0">
              <a:latin typeface="Arial Narrow"/>
              <a:ea typeface="Adobe Song Std L"/>
            </a:endParaRPr>
          </a:p>
          <a:p>
            <a:pPr marL="457200" indent="-457200">
              <a:buFont typeface="Arial" panose="020B0604020202020204" pitchFamily="34" charset="0"/>
              <a:buChar char="•"/>
            </a:pPr>
            <a:endParaRPr lang="nl-NL" sz="3200" b="1" dirty="0">
              <a:latin typeface="Arial Narrow"/>
              <a:ea typeface="Adobe Song Std L"/>
            </a:endParaRPr>
          </a:p>
          <a:p>
            <a:endParaRPr lang="nl-NL" sz="3200" b="1" dirty="0">
              <a:latin typeface="Arial Narrow"/>
              <a:ea typeface="Adobe Song Std L"/>
            </a:endParaRPr>
          </a:p>
          <a:p>
            <a:pPr marL="457200" indent="-457200">
              <a:buFont typeface="Arial" panose="020B0604020202020204" pitchFamily="34" charset="0"/>
              <a:buChar char="•"/>
            </a:pPr>
            <a:endParaRPr lang="nl-NL" sz="3200" b="1" dirty="0">
              <a:latin typeface="Arial Narrow"/>
              <a:ea typeface="Adobe Song Std L"/>
            </a:endParaRPr>
          </a:p>
          <a:p>
            <a:endParaRPr lang="nl-NL" sz="3200" b="1" dirty="0">
              <a:latin typeface="Arial Narrow"/>
              <a:ea typeface="Adobe Song Std L"/>
            </a:endParaRPr>
          </a:p>
          <a:p>
            <a:endParaRPr lang="nl-NL" sz="3200" b="1" dirty="0">
              <a:latin typeface="Arial Narrow"/>
              <a:ea typeface="Adobe Song Std L"/>
            </a:endParaRPr>
          </a:p>
          <a:p>
            <a:endParaRPr lang="nl-NL" sz="3200" b="1" dirty="0">
              <a:latin typeface="Arial Narrow"/>
              <a:ea typeface="Adobe Song Std L"/>
            </a:endParaRPr>
          </a:p>
          <a:p>
            <a:endParaRPr lang="nl-NL" sz="3200" b="1" dirty="0">
              <a:latin typeface="Arial Narrow" panose="020B0606020202030204" pitchFamily="34" charset="0"/>
              <a:ea typeface="Adobe Song Std L" panose="02020300000000000000" pitchFamily="18" charset="-128"/>
            </a:endParaRPr>
          </a:p>
          <a:p>
            <a:endParaRPr lang="nl-NL" sz="3200" b="1"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2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2400" dirty="0">
              <a:latin typeface="Arial Narrow" panose="020B0606020202030204" pitchFamily="34" charset="0"/>
              <a:ea typeface="Adobe Song Std L" panose="02020300000000000000" pitchFamily="18" charset="-128"/>
            </a:endParaRP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2">
            <a:extLst>
              <a:ext uri="{FF2B5EF4-FFF2-40B4-BE49-F238E27FC236}">
                <a16:creationId xmlns:a16="http://schemas.microsoft.com/office/drawing/2014/main" id="{2B31F09D-D1AF-0186-BE27-1260CA48DC33}"/>
              </a:ext>
            </a:extLst>
          </p:cNvPr>
          <p:cNvPicPr>
            <a:picLocks noChangeAspect="1"/>
          </p:cNvPicPr>
          <p:nvPr/>
        </p:nvPicPr>
        <p:blipFill>
          <a:blip r:embed="rId5"/>
          <a:stretch>
            <a:fillRect/>
          </a:stretch>
        </p:blipFill>
        <p:spPr>
          <a:xfrm>
            <a:off x="1193511" y="2886551"/>
            <a:ext cx="9804977" cy="1799948"/>
          </a:xfrm>
          <a:prstGeom prst="rect">
            <a:avLst/>
          </a:prstGeom>
        </p:spPr>
      </p:pic>
      <p:sp>
        <p:nvSpPr>
          <p:cNvPr id="9" name="Tekstvak 8">
            <a:extLst>
              <a:ext uri="{FF2B5EF4-FFF2-40B4-BE49-F238E27FC236}">
                <a16:creationId xmlns:a16="http://schemas.microsoft.com/office/drawing/2014/main" id="{5F77AD71-43D3-26A7-27BE-691D809E2FDE}"/>
              </a:ext>
            </a:extLst>
          </p:cNvPr>
          <p:cNvSpPr txBox="1"/>
          <p:nvPr/>
        </p:nvSpPr>
        <p:spPr>
          <a:xfrm>
            <a:off x="1280941" y="4495478"/>
            <a:ext cx="1740023" cy="338554"/>
          </a:xfrm>
          <a:prstGeom prst="rect">
            <a:avLst/>
          </a:prstGeom>
          <a:noFill/>
          <a:ln w="38100">
            <a:solidFill>
              <a:schemeClr val="accent6">
                <a:lumMod val="50000"/>
              </a:schemeClr>
            </a:solidFill>
          </a:ln>
        </p:spPr>
        <p:txBody>
          <a:bodyPr wrap="square" lIns="91440" tIns="45720" rIns="91440" bIns="45720" rtlCol="0" anchor="t">
            <a:spAutoFit/>
          </a:bodyPr>
          <a:lstStyle/>
          <a:p>
            <a:pPr algn="ctr"/>
            <a:r>
              <a:rPr lang="nl-NL" sz="1600">
                <a:latin typeface="Arial Narrow"/>
              </a:rPr>
              <a:t>Plan van aanpak</a:t>
            </a:r>
          </a:p>
        </p:txBody>
      </p:sp>
      <p:sp>
        <p:nvSpPr>
          <p:cNvPr id="12" name="Tekstvak 11">
            <a:extLst>
              <a:ext uri="{FF2B5EF4-FFF2-40B4-BE49-F238E27FC236}">
                <a16:creationId xmlns:a16="http://schemas.microsoft.com/office/drawing/2014/main" id="{7E3AA533-DC07-56B7-D652-5D3A4B42CB2B}"/>
              </a:ext>
            </a:extLst>
          </p:cNvPr>
          <p:cNvSpPr txBox="1"/>
          <p:nvPr/>
        </p:nvSpPr>
        <p:spPr>
          <a:xfrm>
            <a:off x="3145998" y="4495478"/>
            <a:ext cx="1740023" cy="830997"/>
          </a:xfrm>
          <a:prstGeom prst="rect">
            <a:avLst/>
          </a:prstGeom>
          <a:noFill/>
          <a:ln w="38100">
            <a:solidFill>
              <a:schemeClr val="accent6">
                <a:lumMod val="50000"/>
              </a:schemeClr>
            </a:solidFill>
          </a:ln>
        </p:spPr>
        <p:txBody>
          <a:bodyPr wrap="square" lIns="91440" tIns="45720" rIns="91440" bIns="45720" rtlCol="0" anchor="t">
            <a:spAutoFit/>
          </a:bodyPr>
          <a:lstStyle/>
          <a:p>
            <a:pPr algn="ctr"/>
            <a:r>
              <a:rPr lang="nl-NL" sz="1600">
                <a:latin typeface="Arial Narrow"/>
              </a:rPr>
              <a:t>Interviews</a:t>
            </a:r>
          </a:p>
          <a:p>
            <a:pPr algn="ctr"/>
            <a:r>
              <a:rPr lang="nl-NL" sz="1600">
                <a:latin typeface="Arial Narrow"/>
              </a:rPr>
              <a:t>CP - onderzoek</a:t>
            </a:r>
          </a:p>
          <a:p>
            <a:pPr algn="ctr"/>
            <a:r>
              <a:rPr lang="nl-NL" sz="1600">
                <a:latin typeface="Arial Narrow"/>
              </a:rPr>
              <a:t>Tech - onderzoek</a:t>
            </a:r>
          </a:p>
        </p:txBody>
      </p:sp>
      <p:sp>
        <p:nvSpPr>
          <p:cNvPr id="13" name="Tekstvak 12">
            <a:extLst>
              <a:ext uri="{FF2B5EF4-FFF2-40B4-BE49-F238E27FC236}">
                <a16:creationId xmlns:a16="http://schemas.microsoft.com/office/drawing/2014/main" id="{3849E2F8-9A92-825B-6058-1810343B17BF}"/>
              </a:ext>
            </a:extLst>
          </p:cNvPr>
          <p:cNvSpPr txBox="1"/>
          <p:nvPr/>
        </p:nvSpPr>
        <p:spPr>
          <a:xfrm>
            <a:off x="5011055" y="4495478"/>
            <a:ext cx="1740023" cy="584775"/>
          </a:xfrm>
          <a:prstGeom prst="rect">
            <a:avLst/>
          </a:prstGeom>
          <a:noFill/>
          <a:ln w="38100">
            <a:solidFill>
              <a:schemeClr val="accent6">
                <a:lumMod val="50000"/>
              </a:schemeClr>
            </a:solidFill>
          </a:ln>
        </p:spPr>
        <p:txBody>
          <a:bodyPr wrap="square" lIns="91440" tIns="45720" rIns="91440" bIns="45720" rtlCol="0" anchor="t">
            <a:spAutoFit/>
          </a:bodyPr>
          <a:lstStyle/>
          <a:p>
            <a:pPr algn="ctr"/>
            <a:r>
              <a:rPr lang="nl-NL" sz="1600">
                <a:latin typeface="Arial Narrow"/>
              </a:rPr>
              <a:t>Bevindingen</a:t>
            </a:r>
          </a:p>
          <a:p>
            <a:pPr algn="ctr"/>
            <a:r>
              <a:rPr lang="nl-NL" sz="1600">
                <a:latin typeface="Arial Narrow"/>
              </a:rPr>
              <a:t>Conclusies</a:t>
            </a:r>
          </a:p>
        </p:txBody>
      </p:sp>
      <p:sp>
        <p:nvSpPr>
          <p:cNvPr id="14" name="Tekstvak 13">
            <a:extLst>
              <a:ext uri="{FF2B5EF4-FFF2-40B4-BE49-F238E27FC236}">
                <a16:creationId xmlns:a16="http://schemas.microsoft.com/office/drawing/2014/main" id="{2B9DC72D-A34B-20F1-010B-5730C6C8BFDA}"/>
              </a:ext>
            </a:extLst>
          </p:cNvPr>
          <p:cNvSpPr txBox="1"/>
          <p:nvPr/>
        </p:nvSpPr>
        <p:spPr>
          <a:xfrm>
            <a:off x="6876112" y="4495478"/>
            <a:ext cx="1740023" cy="584775"/>
          </a:xfrm>
          <a:prstGeom prst="rect">
            <a:avLst/>
          </a:prstGeom>
          <a:noFill/>
          <a:ln w="38100">
            <a:solidFill>
              <a:schemeClr val="accent6">
                <a:lumMod val="50000"/>
              </a:schemeClr>
            </a:solidFill>
          </a:ln>
        </p:spPr>
        <p:txBody>
          <a:bodyPr wrap="square" lIns="91440" tIns="45720" rIns="91440" bIns="45720" rtlCol="0" anchor="t">
            <a:spAutoFit/>
          </a:bodyPr>
          <a:lstStyle/>
          <a:p>
            <a:pPr algn="ctr"/>
            <a:r>
              <a:rPr lang="nl-NL" sz="1600">
                <a:latin typeface="Arial Narrow"/>
              </a:rPr>
              <a:t>Aanbevelingen</a:t>
            </a:r>
          </a:p>
          <a:p>
            <a:pPr algn="ctr"/>
            <a:r>
              <a:rPr lang="nl-NL" sz="1600">
                <a:latin typeface="Arial Narrow"/>
              </a:rPr>
              <a:t>Onderbouwing</a:t>
            </a:r>
          </a:p>
        </p:txBody>
      </p:sp>
      <p:sp>
        <p:nvSpPr>
          <p:cNvPr id="15" name="Tekstvak 14">
            <a:extLst>
              <a:ext uri="{FF2B5EF4-FFF2-40B4-BE49-F238E27FC236}">
                <a16:creationId xmlns:a16="http://schemas.microsoft.com/office/drawing/2014/main" id="{7422744A-100E-1A3E-ADC0-3B3291F3671A}"/>
              </a:ext>
            </a:extLst>
          </p:cNvPr>
          <p:cNvSpPr txBox="1"/>
          <p:nvPr/>
        </p:nvSpPr>
        <p:spPr>
          <a:xfrm>
            <a:off x="8741169" y="4495478"/>
            <a:ext cx="1740023" cy="584775"/>
          </a:xfrm>
          <a:prstGeom prst="rect">
            <a:avLst/>
          </a:prstGeom>
          <a:noFill/>
          <a:ln w="38100">
            <a:solidFill>
              <a:schemeClr val="accent6">
                <a:lumMod val="50000"/>
              </a:schemeClr>
            </a:solidFill>
          </a:ln>
        </p:spPr>
        <p:txBody>
          <a:bodyPr wrap="square" lIns="91440" tIns="45720" rIns="91440" bIns="45720" rtlCol="0" anchor="t">
            <a:spAutoFit/>
          </a:bodyPr>
          <a:lstStyle/>
          <a:p>
            <a:pPr algn="ctr"/>
            <a:r>
              <a:rPr lang="nl-NL" sz="1600">
                <a:latin typeface="Arial Narrow"/>
              </a:rPr>
              <a:t>Implementatieplan</a:t>
            </a:r>
          </a:p>
          <a:p>
            <a:pPr algn="ctr"/>
            <a:r>
              <a:rPr lang="nl-NL" sz="1600">
                <a:latin typeface="Arial Narrow"/>
              </a:rPr>
              <a:t>Borging</a:t>
            </a:r>
          </a:p>
        </p:txBody>
      </p:sp>
      <p:pic>
        <p:nvPicPr>
          <p:cNvPr id="18" name="Afbeelding 17">
            <a:extLst>
              <a:ext uri="{FF2B5EF4-FFF2-40B4-BE49-F238E27FC236}">
                <a16:creationId xmlns:a16="http://schemas.microsoft.com/office/drawing/2014/main" id="{FCE4C6BC-3BEA-812F-C3BD-BBD85923EC3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556" b="90556" l="3226" r="96855">
                        <a14:foregroundMark x1="7177" y1="14444" x2="3387" y2="20000"/>
                        <a14:foregroundMark x1="3871" y1="22222" x2="5081" y2="42778"/>
                        <a14:foregroundMark x1="4597" y1="44444" x2="4597" y2="44444"/>
                        <a14:foregroundMark x1="9919" y1="71111" x2="16048" y2="57778"/>
                        <a14:foregroundMark x1="18226" y1="45000" x2="7500" y2="28333"/>
                        <a14:foregroundMark x1="26613" y1="73889" x2="31694" y2="67222"/>
                        <a14:foregroundMark x1="31694" y1="67222" x2="35242" y2="51111"/>
                        <a14:foregroundMark x1="35242" y1="51111" x2="35242" y2="48333"/>
                        <a14:foregroundMark x1="38306" y1="46667" x2="33548" y2="28333"/>
                        <a14:foregroundMark x1="33548" y1="28333" x2="26290" y2="27222"/>
                        <a14:foregroundMark x1="26290" y1="27222" x2="25726" y2="38333"/>
                        <a14:foregroundMark x1="45403" y1="66667" x2="50000" y2="67222"/>
                        <a14:foregroundMark x1="50000" y1="67222" x2="54516" y2="45556"/>
                        <a14:foregroundMark x1="54516" y1="45556" x2="49032" y2="27778"/>
                        <a14:foregroundMark x1="49032" y1="27778" x2="44516" y2="38889"/>
                        <a14:foregroundMark x1="44516" y1="38889" x2="44355" y2="41111"/>
                        <a14:foregroundMark x1="63387" y1="73333" x2="68710" y2="72778"/>
                        <a14:foregroundMark x1="68710" y1="72778" x2="72500" y2="39444"/>
                        <a14:foregroundMark x1="72500" y1="39444" x2="68306" y2="18889"/>
                        <a14:foregroundMark x1="68306" y1="18889" x2="64919" y2="21111"/>
                        <a14:foregroundMark x1="83710" y1="74444" x2="92581" y2="57222"/>
                        <a14:foregroundMark x1="92581" y1="57222" x2="88226" y2="27778"/>
                        <a14:foregroundMark x1="88226" y1="27778" x2="83226" y2="25000"/>
                        <a14:foregroundMark x1="79919" y1="15000" x2="91855" y2="13333"/>
                        <a14:foregroundMark x1="91855" y1="13333" x2="91855" y2="13333"/>
                        <a14:foregroundMark x1="96129" y1="32222" x2="97016" y2="46667"/>
                        <a14:foregroundMark x1="74032" y1="79444" x2="75081" y2="32222"/>
                        <a14:foregroundMark x1="74919" y1="41667" x2="69113" y2="23333"/>
                        <a14:foregroundMark x1="69113" y1="23333" x2="64516" y2="27778"/>
                        <a14:foregroundMark x1="64516" y1="27778" x2="63548" y2="31111"/>
                        <a14:foregroundMark x1="61532" y1="24444" x2="69758" y2="13333"/>
                        <a14:foregroundMark x1="69758" y1="13333" x2="75565" y2="28333"/>
                        <a14:foregroundMark x1="75565" y1="28333" x2="76694" y2="60000"/>
                        <a14:foregroundMark x1="76694" y1="60000" x2="76371" y2="70000"/>
                        <a14:foregroundMark x1="62419" y1="35000" x2="60081" y2="10556"/>
                        <a14:foregroundMark x1="60081" y1="10556" x2="59919" y2="10000"/>
                        <a14:foregroundMark x1="53871" y1="22222" x2="45968" y2="20556"/>
                        <a14:foregroundMark x1="52581" y1="15556" x2="56694" y2="68333"/>
                        <a14:foregroundMark x1="56694" y1="68333" x2="52258" y2="82778"/>
                        <a14:foregroundMark x1="52258" y1="82778" x2="47419" y2="81111"/>
                        <a14:foregroundMark x1="47419" y1="81111" x2="43952" y2="37222"/>
                        <a14:foregroundMark x1="43952" y1="37222" x2="43548" y2="22222"/>
                        <a14:foregroundMark x1="44355" y1="21667" x2="40726" y2="11667"/>
                        <a14:foregroundMark x1="37419" y1="25556" x2="28226" y2="17222"/>
                        <a14:foregroundMark x1="28226" y1="17222" x2="28226" y2="17222"/>
                        <a14:foregroundMark x1="25323" y1="78333" x2="25565" y2="12222"/>
                        <a14:foregroundMark x1="24677" y1="27222" x2="22419" y2="6111"/>
                        <a14:foregroundMark x1="17177" y1="83889" x2="18629" y2="20000"/>
                        <a14:foregroundMark x1="18629" y1="20000" x2="16694" y2="10000"/>
                        <a14:foregroundMark x1="4758" y1="78333" x2="17097" y2="73889"/>
                        <a14:foregroundMark x1="17097" y1="73889" x2="17097" y2="73889"/>
                        <a14:foregroundMark x1="20565" y1="52222" x2="14597" y2="93333"/>
                        <a14:foregroundMark x1="14597" y1="93333" x2="9919" y2="90556"/>
                        <a14:foregroundMark x1="9919" y1="90556" x2="9597" y2="86667"/>
                        <a14:foregroundMark x1="22500" y1="50000" x2="22500" y2="50000"/>
                        <a14:foregroundMark x1="22823" y1="51667" x2="22823" y2="51667"/>
                      </a14:backgroundRemoval>
                    </a14:imgEffect>
                  </a14:imgLayer>
                </a14:imgProps>
              </a:ext>
            </a:extLst>
          </a:blip>
          <a:stretch>
            <a:fillRect/>
          </a:stretch>
        </p:blipFill>
        <p:spPr>
          <a:xfrm>
            <a:off x="7679120" y="92047"/>
            <a:ext cx="4452497" cy="646330"/>
          </a:xfrm>
          <a:prstGeom prst="rect">
            <a:avLst/>
          </a:prstGeom>
        </p:spPr>
      </p:pic>
      <p:graphicFrame>
        <p:nvGraphicFramePr>
          <p:cNvPr id="2" name="Object 1">
            <a:extLst>
              <a:ext uri="{FF2B5EF4-FFF2-40B4-BE49-F238E27FC236}">
                <a16:creationId xmlns:a16="http://schemas.microsoft.com/office/drawing/2014/main" id="{E1C2DF2A-D83A-D58E-4EF0-588C82F55198}"/>
              </a:ext>
            </a:extLst>
          </p:cNvPr>
          <p:cNvGraphicFramePr>
            <a:graphicFrameLocks noChangeAspect="1"/>
          </p:cNvGraphicFramePr>
          <p:nvPr>
            <p:extLst>
              <p:ext uri="{D42A27DB-BD31-4B8C-83A1-F6EECF244321}">
                <p14:modId xmlns:p14="http://schemas.microsoft.com/office/powerpoint/2010/main" val="3505831126"/>
              </p:ext>
            </p:extLst>
          </p:nvPr>
        </p:nvGraphicFramePr>
        <p:xfrm>
          <a:off x="1152525" y="7210484"/>
          <a:ext cx="3477474" cy="3236854"/>
        </p:xfrm>
        <a:graphic>
          <a:graphicData uri="http://schemas.openxmlformats.org/presentationml/2006/ole">
            <mc:AlternateContent xmlns:mc="http://schemas.openxmlformats.org/markup-compatibility/2006">
              <mc:Choice xmlns:v="urn:schemas-microsoft-com:vml" Requires="v">
                <p:oleObj name="Document" r:id="rId8" imgW="8153888" imgH="7593753" progId="Word.Document.12">
                  <p:embed/>
                </p:oleObj>
              </mc:Choice>
              <mc:Fallback>
                <p:oleObj name="Document" r:id="rId8" imgW="8153888" imgH="7593753" progId="Word.Document.12">
                  <p:embed/>
                  <p:pic>
                    <p:nvPicPr>
                      <p:cNvPr id="2" name="Object 1">
                        <a:extLst>
                          <a:ext uri="{FF2B5EF4-FFF2-40B4-BE49-F238E27FC236}">
                            <a16:creationId xmlns:a16="http://schemas.microsoft.com/office/drawing/2014/main" id="{E1C2DF2A-D83A-D58E-4EF0-588C82F55198}"/>
                          </a:ext>
                        </a:extLst>
                      </p:cNvPr>
                      <p:cNvPicPr/>
                      <p:nvPr/>
                    </p:nvPicPr>
                    <p:blipFill>
                      <a:blip r:embed="rId9"/>
                      <a:stretch>
                        <a:fillRect/>
                      </a:stretch>
                    </p:blipFill>
                    <p:spPr>
                      <a:xfrm>
                        <a:off x="1152525" y="7210484"/>
                        <a:ext cx="3477474" cy="3236854"/>
                      </a:xfrm>
                      <a:prstGeom prst="rect">
                        <a:avLst/>
                      </a:prstGeom>
                      <a:ln>
                        <a:solidFill>
                          <a:schemeClr val="tx1"/>
                        </a:solidFill>
                      </a:ln>
                    </p:spPr>
                  </p:pic>
                </p:oleObj>
              </mc:Fallback>
            </mc:AlternateContent>
          </a:graphicData>
        </a:graphic>
      </p:graphicFrame>
      <p:sp>
        <p:nvSpPr>
          <p:cNvPr id="16" name="Tekstvak 15">
            <a:extLst>
              <a:ext uri="{FF2B5EF4-FFF2-40B4-BE49-F238E27FC236}">
                <a16:creationId xmlns:a16="http://schemas.microsoft.com/office/drawing/2014/main" id="{8CE7A864-4AFC-8C05-94C9-68FDC425479F}"/>
              </a:ext>
            </a:extLst>
          </p:cNvPr>
          <p:cNvSpPr txBox="1"/>
          <p:nvPr/>
        </p:nvSpPr>
        <p:spPr>
          <a:xfrm>
            <a:off x="4041780" y="985643"/>
            <a:ext cx="3673012" cy="584775"/>
          </a:xfrm>
          <a:prstGeom prst="rect">
            <a:avLst/>
          </a:prstGeom>
          <a:noFill/>
          <a:ln>
            <a:solidFill>
              <a:schemeClr val="accent6">
                <a:lumMod val="50000"/>
              </a:schemeClr>
            </a:solidFill>
          </a:ln>
        </p:spPr>
        <p:txBody>
          <a:bodyPr wrap="square" lIns="91440" tIns="45720" rIns="91440" bIns="45720" rtlCol="0" anchor="t">
            <a:spAutoFit/>
          </a:bodyPr>
          <a:lstStyle/>
          <a:p>
            <a:pPr algn="ctr"/>
            <a:r>
              <a:rPr lang="nl-NL" sz="3200" b="1" dirty="0">
                <a:latin typeface="Arial Narrow"/>
              </a:rPr>
              <a:t>Aanpak</a:t>
            </a:r>
            <a:endParaRPr lang="nl-NL" sz="2800" b="1" dirty="0">
              <a:latin typeface="Arial Narrow"/>
            </a:endParaRPr>
          </a:p>
        </p:txBody>
      </p:sp>
    </p:spTree>
    <p:extLst>
      <p:ext uri="{BB962C8B-B14F-4D97-AF65-F5344CB8AC3E}">
        <p14:creationId xmlns:p14="http://schemas.microsoft.com/office/powerpoint/2010/main" val="2830454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2015412"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3. Plan en Aanpak</a:t>
            </a:r>
          </a:p>
        </p:txBody>
      </p:sp>
      <p:sp>
        <p:nvSpPr>
          <p:cNvPr id="10" name="Tekstvak 9">
            <a:extLst>
              <a:ext uri="{FF2B5EF4-FFF2-40B4-BE49-F238E27FC236}">
                <a16:creationId xmlns:a16="http://schemas.microsoft.com/office/drawing/2014/main" id="{706FD4EA-33C0-4472-BD3F-DCBC4BE7DE26}"/>
              </a:ext>
            </a:extLst>
          </p:cNvPr>
          <p:cNvSpPr txBox="1"/>
          <p:nvPr/>
        </p:nvSpPr>
        <p:spPr>
          <a:xfrm>
            <a:off x="727788" y="1212980"/>
            <a:ext cx="3989355" cy="7294305"/>
          </a:xfrm>
          <a:prstGeom prst="rect">
            <a:avLst/>
          </a:prstGeom>
          <a:noFill/>
        </p:spPr>
        <p:txBody>
          <a:bodyPr wrap="square" lIns="91440" tIns="45720" rIns="91440" bIns="45720" rtlCol="0" anchor="t">
            <a:spAutoFit/>
          </a:bodyPr>
          <a:lstStyle/>
          <a:p>
            <a:endParaRPr lang="nl-NL" sz="3200" b="1" dirty="0">
              <a:latin typeface="Arial Narrow"/>
              <a:ea typeface="Adobe Song Std L"/>
            </a:endParaRPr>
          </a:p>
          <a:p>
            <a:pPr marL="285750" indent="-285750">
              <a:buFont typeface="Arial" panose="020B0604020202020204" pitchFamily="34" charset="0"/>
              <a:buChar char="•"/>
            </a:pPr>
            <a:r>
              <a:rPr lang="nl-NL" sz="1600" dirty="0">
                <a:latin typeface="Arial Narrow"/>
                <a:ea typeface="Adobe Song Std L"/>
              </a:rPr>
              <a:t>Klik op het document op het </a:t>
            </a:r>
            <a:r>
              <a:rPr lang="nl-NL" sz="1600" dirty="0" err="1">
                <a:latin typeface="Arial Narrow"/>
                <a:ea typeface="Adobe Song Std L"/>
              </a:rPr>
              <a:t>PvA</a:t>
            </a:r>
            <a:r>
              <a:rPr lang="nl-NL" sz="1600" dirty="0">
                <a:latin typeface="Arial Narrow"/>
                <a:ea typeface="Adobe Song Std L"/>
              </a:rPr>
              <a:t> door te lezen</a:t>
            </a:r>
          </a:p>
          <a:p>
            <a:endParaRPr lang="nl-NL" sz="3200" b="1" dirty="0">
              <a:latin typeface="Arial Narrow"/>
              <a:ea typeface="Adobe Song Std L"/>
            </a:endParaRPr>
          </a:p>
          <a:p>
            <a:pPr marL="457200" indent="-457200">
              <a:buFont typeface="Arial" panose="020B0604020202020204" pitchFamily="34" charset="0"/>
              <a:buChar char="•"/>
            </a:pPr>
            <a:endParaRPr lang="nl-NL" sz="3200" b="1" dirty="0">
              <a:latin typeface="Arial Narrow"/>
              <a:ea typeface="Adobe Song Std L"/>
            </a:endParaRPr>
          </a:p>
          <a:p>
            <a:endParaRPr lang="nl-NL" sz="3200" b="1" dirty="0">
              <a:latin typeface="Arial Narrow"/>
              <a:ea typeface="Adobe Song Std L"/>
            </a:endParaRPr>
          </a:p>
          <a:p>
            <a:pPr marL="457200" indent="-457200">
              <a:buFont typeface="Arial" panose="020B0604020202020204" pitchFamily="34" charset="0"/>
              <a:buChar char="•"/>
            </a:pPr>
            <a:endParaRPr lang="nl-NL" sz="3200" b="1" dirty="0">
              <a:latin typeface="Arial Narrow"/>
              <a:ea typeface="Adobe Song Std L"/>
            </a:endParaRPr>
          </a:p>
          <a:p>
            <a:endParaRPr lang="nl-NL" sz="3200" b="1" dirty="0">
              <a:latin typeface="Arial Narrow"/>
              <a:ea typeface="Adobe Song Std L"/>
            </a:endParaRPr>
          </a:p>
          <a:p>
            <a:endParaRPr lang="nl-NL" sz="3200" b="1" dirty="0">
              <a:latin typeface="Arial Narrow"/>
              <a:ea typeface="Adobe Song Std L"/>
            </a:endParaRPr>
          </a:p>
          <a:p>
            <a:endParaRPr lang="nl-NL" sz="3200" b="1" dirty="0">
              <a:latin typeface="Arial Narrow"/>
              <a:ea typeface="Adobe Song Std L"/>
            </a:endParaRPr>
          </a:p>
          <a:p>
            <a:endParaRPr lang="nl-NL" sz="3200" b="1" dirty="0">
              <a:latin typeface="Arial Narrow" panose="020B0606020202030204" pitchFamily="34" charset="0"/>
              <a:ea typeface="Adobe Song Std L" panose="02020300000000000000" pitchFamily="18" charset="-128"/>
            </a:endParaRPr>
          </a:p>
          <a:p>
            <a:endParaRPr lang="nl-NL" sz="3200" b="1"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1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2400" dirty="0">
              <a:latin typeface="Arial Narrow" panose="020B0606020202030204" pitchFamily="34" charset="0"/>
              <a:ea typeface="Adobe Song Std L" panose="02020300000000000000" pitchFamily="18" charset="-128"/>
            </a:endParaRPr>
          </a:p>
          <a:p>
            <a:pPr marL="342900" indent="-342900">
              <a:buFont typeface="Arial"/>
              <a:buChar char="•"/>
            </a:pPr>
            <a:endParaRPr lang="nl-NL" sz="2400" dirty="0">
              <a:latin typeface="Arial Narrow" panose="020B0606020202030204" pitchFamily="34" charset="0"/>
              <a:ea typeface="Adobe Song Std L" panose="02020300000000000000" pitchFamily="18" charset="-128"/>
            </a:endParaRP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a:extLst>
              <a:ext uri="{FF2B5EF4-FFF2-40B4-BE49-F238E27FC236}">
                <a16:creationId xmlns:a16="http://schemas.microsoft.com/office/drawing/2014/main" id="{FCE4C6BC-3BEA-812F-C3BD-BBD85923EC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556" b="90556" l="3226" r="96855">
                        <a14:foregroundMark x1="7177" y1="14444" x2="3387" y2="20000"/>
                        <a14:foregroundMark x1="3871" y1="22222" x2="5081" y2="42778"/>
                        <a14:foregroundMark x1="4597" y1="44444" x2="4597" y2="44444"/>
                        <a14:foregroundMark x1="9919" y1="71111" x2="16048" y2="57778"/>
                        <a14:foregroundMark x1="18226" y1="45000" x2="7500" y2="28333"/>
                        <a14:foregroundMark x1="26613" y1="73889" x2="31694" y2="67222"/>
                        <a14:foregroundMark x1="31694" y1="67222" x2="35242" y2="51111"/>
                        <a14:foregroundMark x1="35242" y1="51111" x2="35242" y2="48333"/>
                        <a14:foregroundMark x1="38306" y1="46667" x2="33548" y2="28333"/>
                        <a14:foregroundMark x1="33548" y1="28333" x2="26290" y2="27222"/>
                        <a14:foregroundMark x1="26290" y1="27222" x2="25726" y2="38333"/>
                        <a14:foregroundMark x1="45403" y1="66667" x2="50000" y2="67222"/>
                        <a14:foregroundMark x1="50000" y1="67222" x2="54516" y2="45556"/>
                        <a14:foregroundMark x1="54516" y1="45556" x2="49032" y2="27778"/>
                        <a14:foregroundMark x1="49032" y1="27778" x2="44516" y2="38889"/>
                        <a14:foregroundMark x1="44516" y1="38889" x2="44355" y2="41111"/>
                        <a14:foregroundMark x1="63387" y1="73333" x2="68710" y2="72778"/>
                        <a14:foregroundMark x1="68710" y1="72778" x2="72500" y2="39444"/>
                        <a14:foregroundMark x1="72500" y1="39444" x2="68306" y2="18889"/>
                        <a14:foregroundMark x1="68306" y1="18889" x2="64919" y2="21111"/>
                        <a14:foregroundMark x1="83710" y1="74444" x2="92581" y2="57222"/>
                        <a14:foregroundMark x1="92581" y1="57222" x2="88226" y2="27778"/>
                        <a14:foregroundMark x1="88226" y1="27778" x2="83226" y2="25000"/>
                        <a14:foregroundMark x1="79919" y1="15000" x2="91855" y2="13333"/>
                        <a14:foregroundMark x1="91855" y1="13333" x2="91855" y2="13333"/>
                        <a14:foregroundMark x1="96129" y1="32222" x2="97016" y2="46667"/>
                        <a14:foregroundMark x1="74032" y1="79444" x2="75081" y2="32222"/>
                        <a14:foregroundMark x1="74919" y1="41667" x2="69113" y2="23333"/>
                        <a14:foregroundMark x1="69113" y1="23333" x2="64516" y2="27778"/>
                        <a14:foregroundMark x1="64516" y1="27778" x2="63548" y2="31111"/>
                        <a14:foregroundMark x1="61532" y1="24444" x2="69758" y2="13333"/>
                        <a14:foregroundMark x1="69758" y1="13333" x2="75565" y2="28333"/>
                        <a14:foregroundMark x1="75565" y1="28333" x2="76694" y2="60000"/>
                        <a14:foregroundMark x1="76694" y1="60000" x2="76371" y2="70000"/>
                        <a14:foregroundMark x1="62419" y1="35000" x2="60081" y2="10556"/>
                        <a14:foregroundMark x1="60081" y1="10556" x2="59919" y2="10000"/>
                        <a14:foregroundMark x1="53871" y1="22222" x2="45968" y2="20556"/>
                        <a14:foregroundMark x1="52581" y1="15556" x2="56694" y2="68333"/>
                        <a14:foregroundMark x1="56694" y1="68333" x2="52258" y2="82778"/>
                        <a14:foregroundMark x1="52258" y1="82778" x2="47419" y2="81111"/>
                        <a14:foregroundMark x1="47419" y1="81111" x2="43952" y2="37222"/>
                        <a14:foregroundMark x1="43952" y1="37222" x2="43548" y2="22222"/>
                        <a14:foregroundMark x1="44355" y1="21667" x2="40726" y2="11667"/>
                        <a14:foregroundMark x1="37419" y1="25556" x2="28226" y2="17222"/>
                        <a14:foregroundMark x1="28226" y1="17222" x2="28226" y2="17222"/>
                        <a14:foregroundMark x1="25323" y1="78333" x2="25565" y2="12222"/>
                        <a14:foregroundMark x1="24677" y1="27222" x2="22419" y2="6111"/>
                        <a14:foregroundMark x1="17177" y1="83889" x2="18629" y2="20000"/>
                        <a14:foregroundMark x1="18629" y1="20000" x2="16694" y2="10000"/>
                        <a14:foregroundMark x1="4758" y1="78333" x2="17097" y2="73889"/>
                        <a14:foregroundMark x1="17097" y1="73889" x2="17097" y2="73889"/>
                        <a14:foregroundMark x1="20565" y1="52222" x2="14597" y2="93333"/>
                        <a14:foregroundMark x1="14597" y1="93333" x2="9919" y2="90556"/>
                        <a14:foregroundMark x1="9919" y1="90556" x2="9597" y2="86667"/>
                        <a14:foregroundMark x1="22500" y1="50000" x2="22500" y2="50000"/>
                        <a14:foregroundMark x1="22823" y1="51667" x2="22823" y2="51667"/>
                      </a14:backgroundRemoval>
                    </a14:imgEffect>
                  </a14:imgLayer>
                </a14:imgProps>
              </a:ext>
            </a:extLst>
          </a:blip>
          <a:stretch>
            <a:fillRect/>
          </a:stretch>
        </p:blipFill>
        <p:spPr>
          <a:xfrm>
            <a:off x="7679120" y="92047"/>
            <a:ext cx="4452497" cy="646330"/>
          </a:xfrm>
          <a:prstGeom prst="rect">
            <a:avLst/>
          </a:prstGeom>
        </p:spPr>
      </p:pic>
      <p:graphicFrame>
        <p:nvGraphicFramePr>
          <p:cNvPr id="16" name="Object 15">
            <a:extLst>
              <a:ext uri="{FF2B5EF4-FFF2-40B4-BE49-F238E27FC236}">
                <a16:creationId xmlns:a16="http://schemas.microsoft.com/office/drawing/2014/main" id="{B80B1550-DE6A-B373-9FCD-3D5B035D50B0}"/>
              </a:ext>
            </a:extLst>
          </p:cNvPr>
          <p:cNvGraphicFramePr>
            <a:graphicFrameLocks noChangeAspect="1"/>
          </p:cNvGraphicFramePr>
          <p:nvPr>
            <p:extLst>
              <p:ext uri="{D42A27DB-BD31-4B8C-83A1-F6EECF244321}">
                <p14:modId xmlns:p14="http://schemas.microsoft.com/office/powerpoint/2010/main" val="4261793776"/>
              </p:ext>
            </p:extLst>
          </p:nvPr>
        </p:nvGraphicFramePr>
        <p:xfrm>
          <a:off x="5057269" y="1022784"/>
          <a:ext cx="5941967" cy="5533406"/>
        </p:xfrm>
        <a:graphic>
          <a:graphicData uri="http://schemas.openxmlformats.org/presentationml/2006/ole">
            <mc:AlternateContent xmlns:mc="http://schemas.openxmlformats.org/markup-compatibility/2006">
              <mc:Choice xmlns:v="urn:schemas-microsoft-com:vml" Requires="v">
                <p:oleObj name="Document" r:id="rId7" imgW="8152325" imgH="7592726" progId="Word.Document.12">
                  <p:embed/>
                </p:oleObj>
              </mc:Choice>
              <mc:Fallback>
                <p:oleObj name="Document" r:id="rId7" imgW="8152325" imgH="7592726" progId="Word.Document.12">
                  <p:embed/>
                  <p:pic>
                    <p:nvPicPr>
                      <p:cNvPr id="16" name="Object 15">
                        <a:extLst>
                          <a:ext uri="{FF2B5EF4-FFF2-40B4-BE49-F238E27FC236}">
                            <a16:creationId xmlns:a16="http://schemas.microsoft.com/office/drawing/2014/main" id="{B80B1550-DE6A-B373-9FCD-3D5B035D50B0}"/>
                          </a:ext>
                        </a:extLst>
                      </p:cNvPr>
                      <p:cNvPicPr/>
                      <p:nvPr/>
                    </p:nvPicPr>
                    <p:blipFill>
                      <a:blip r:embed="rId8"/>
                      <a:stretch>
                        <a:fillRect/>
                      </a:stretch>
                    </p:blipFill>
                    <p:spPr>
                      <a:xfrm>
                        <a:off x="5057269" y="1022784"/>
                        <a:ext cx="5941967" cy="5533406"/>
                      </a:xfrm>
                      <a:prstGeom prst="rect">
                        <a:avLst/>
                      </a:prstGeom>
                      <a:ln>
                        <a:solidFill>
                          <a:schemeClr val="tx1"/>
                        </a:solidFill>
                      </a:ln>
                    </p:spPr>
                  </p:pic>
                </p:oleObj>
              </mc:Fallback>
            </mc:AlternateContent>
          </a:graphicData>
        </a:graphic>
      </p:graphicFrame>
      <p:sp>
        <p:nvSpPr>
          <p:cNvPr id="9" name="Tekstvak 8">
            <a:extLst>
              <a:ext uri="{FF2B5EF4-FFF2-40B4-BE49-F238E27FC236}">
                <a16:creationId xmlns:a16="http://schemas.microsoft.com/office/drawing/2014/main" id="{ADF53347-ACBC-2139-DB0B-7C0E6AAC65F3}"/>
              </a:ext>
            </a:extLst>
          </p:cNvPr>
          <p:cNvSpPr txBox="1"/>
          <p:nvPr/>
        </p:nvSpPr>
        <p:spPr>
          <a:xfrm>
            <a:off x="885959" y="920592"/>
            <a:ext cx="3673012" cy="584775"/>
          </a:xfrm>
          <a:prstGeom prst="rect">
            <a:avLst/>
          </a:prstGeom>
          <a:noFill/>
          <a:ln>
            <a:solidFill>
              <a:schemeClr val="accent6">
                <a:lumMod val="50000"/>
              </a:schemeClr>
            </a:solidFill>
          </a:ln>
        </p:spPr>
        <p:txBody>
          <a:bodyPr wrap="square" lIns="91440" tIns="45720" rIns="91440" bIns="45720" rtlCol="0" anchor="t">
            <a:spAutoFit/>
          </a:bodyPr>
          <a:lstStyle/>
          <a:p>
            <a:pPr algn="ctr"/>
            <a:r>
              <a:rPr lang="nl-NL" sz="3200" b="1" dirty="0">
                <a:latin typeface="Arial Narrow"/>
              </a:rPr>
              <a:t>Plan van Aanpak</a:t>
            </a:r>
            <a:endParaRPr lang="nl-NL" sz="2800" b="1" dirty="0">
              <a:latin typeface="Arial Narrow"/>
            </a:endParaRPr>
          </a:p>
        </p:txBody>
      </p:sp>
    </p:spTree>
    <p:extLst>
      <p:ext uri="{BB962C8B-B14F-4D97-AF65-F5344CB8AC3E}">
        <p14:creationId xmlns:p14="http://schemas.microsoft.com/office/powerpoint/2010/main" val="22606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2672179"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4. Acties en bevindingen</a:t>
            </a: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7" name="Afbeelding 16">
            <a:extLst>
              <a:ext uri="{FF2B5EF4-FFF2-40B4-BE49-F238E27FC236}">
                <a16:creationId xmlns:a16="http://schemas.microsoft.com/office/drawing/2014/main" id="{D23AB39D-18B0-7FE7-57E1-851A970379B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429" b="94286" l="2271" r="98540">
                        <a14:foregroundMark x1="5191" y1="13714" x2="9732" y2="17714"/>
                        <a14:foregroundMark x1="9732" y1="17714" x2="17032" y2="41714"/>
                        <a14:foregroundMark x1="17032" y1="41714" x2="14436" y2="70286"/>
                        <a14:foregroundMark x1="14436" y1="70286" x2="10949" y2="73143"/>
                        <a14:foregroundMark x1="7867" y1="72000" x2="6002" y2="18857"/>
                        <a14:foregroundMark x1="2271" y1="9714" x2="2271" y2="9714"/>
                        <a14:foregroundMark x1="25791" y1="25143" x2="27737" y2="72571"/>
                        <a14:foregroundMark x1="27737" y1="72571" x2="34712" y2="68571"/>
                        <a14:foregroundMark x1="34712" y1="68571" x2="35361" y2="38857"/>
                        <a14:foregroundMark x1="14517" y1="55429" x2="9408" y2="49714"/>
                        <a14:foregroundMark x1="24250" y1="17714" x2="24169" y2="61143"/>
                        <a14:foregroundMark x1="24169" y1="61143" x2="24818" y2="77143"/>
                        <a14:foregroundMark x1="41930" y1="51429" x2="41930" y2="51429"/>
                        <a14:foregroundMark x1="44850" y1="26286" x2="52474" y2="28571"/>
                        <a14:foregroundMark x1="52474" y1="28571" x2="57421" y2="52571"/>
                        <a14:foregroundMark x1="57421" y1="52571" x2="52393" y2="74286"/>
                        <a14:foregroundMark x1="52393" y1="74286" x2="46148" y2="68571"/>
                        <a14:foregroundMark x1="46148" y1="68571" x2="44850" y2="40000"/>
                        <a14:foregroundMark x1="62936" y1="31429" x2="67721" y2="26857"/>
                        <a14:foregroundMark x1="67721" y1="26857" x2="75345" y2="40571"/>
                        <a14:foregroundMark x1="75345" y1="40571" x2="73479" y2="71429"/>
                        <a14:foregroundMark x1="73479" y1="71429" x2="66667" y2="79429"/>
                        <a14:foregroundMark x1="84915" y1="36571" x2="89457" y2="29143"/>
                        <a14:foregroundMark x1="89457" y1="29143" x2="94404" y2="51429"/>
                        <a14:foregroundMark x1="94404" y1="51429" x2="89132" y2="70857"/>
                        <a14:foregroundMark x1="89132" y1="70857" x2="86537" y2="72000"/>
                        <a14:foregroundMark x1="98702" y1="53714" x2="98702" y2="53714"/>
                        <a14:foregroundMark x1="20032" y1="94857" x2="20032" y2="94857"/>
                        <a14:foregroundMark x1="19870" y1="3429" x2="19870" y2="3429"/>
                      </a14:backgroundRemoval>
                    </a14:imgEffect>
                  </a14:imgLayer>
                </a14:imgProps>
              </a:ext>
            </a:extLst>
          </a:blip>
          <a:stretch>
            <a:fillRect/>
          </a:stretch>
        </p:blipFill>
        <p:spPr>
          <a:xfrm>
            <a:off x="7613707" y="105982"/>
            <a:ext cx="4578293" cy="649798"/>
          </a:xfrm>
          <a:prstGeom prst="rect">
            <a:avLst/>
          </a:prstGeom>
        </p:spPr>
      </p:pic>
      <p:pic>
        <p:nvPicPr>
          <p:cNvPr id="2" name="Afbeelding 1">
            <a:extLst>
              <a:ext uri="{FF2B5EF4-FFF2-40B4-BE49-F238E27FC236}">
                <a16:creationId xmlns:a16="http://schemas.microsoft.com/office/drawing/2014/main" id="{56B4E802-4BAD-4E57-B5CF-0881817E045A}"/>
              </a:ext>
            </a:extLst>
          </p:cNvPr>
          <p:cNvPicPr>
            <a:picLocks noChangeAspect="1"/>
          </p:cNvPicPr>
          <p:nvPr/>
        </p:nvPicPr>
        <p:blipFill rotWithShape="1">
          <a:blip r:embed="rId7"/>
          <a:srcRect l="8689" t="4641" r="2171" b="3202"/>
          <a:stretch/>
        </p:blipFill>
        <p:spPr>
          <a:xfrm>
            <a:off x="3765004" y="1699474"/>
            <a:ext cx="4333584" cy="4345929"/>
          </a:xfrm>
          <a:prstGeom prst="rect">
            <a:avLst/>
          </a:prstGeom>
        </p:spPr>
      </p:pic>
      <p:sp>
        <p:nvSpPr>
          <p:cNvPr id="3" name="Tekstvak 2">
            <a:extLst>
              <a:ext uri="{FF2B5EF4-FFF2-40B4-BE49-F238E27FC236}">
                <a16:creationId xmlns:a16="http://schemas.microsoft.com/office/drawing/2014/main" id="{C823C776-393F-8FC6-95C8-D83CB89C248E}"/>
              </a:ext>
            </a:extLst>
          </p:cNvPr>
          <p:cNvSpPr txBox="1"/>
          <p:nvPr/>
        </p:nvSpPr>
        <p:spPr>
          <a:xfrm>
            <a:off x="915206" y="1577846"/>
            <a:ext cx="1790700"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r>
              <a:rPr lang="en-US"/>
              <a:t>Environment-cell</a:t>
            </a:r>
          </a:p>
        </p:txBody>
      </p:sp>
      <p:sp>
        <p:nvSpPr>
          <p:cNvPr id="9" name="Tekstvak 8">
            <a:extLst>
              <a:ext uri="{FF2B5EF4-FFF2-40B4-BE49-F238E27FC236}">
                <a16:creationId xmlns:a16="http://schemas.microsoft.com/office/drawing/2014/main" id="{40E99D44-DE7A-2112-E47A-2A95AF9FC4D0}"/>
              </a:ext>
            </a:extLst>
          </p:cNvPr>
          <p:cNvSpPr txBox="1"/>
          <p:nvPr/>
        </p:nvSpPr>
        <p:spPr>
          <a:xfrm>
            <a:off x="1034270" y="3235041"/>
            <a:ext cx="1552574"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r>
              <a:rPr lang="en-US"/>
              <a:t>Command-cell</a:t>
            </a:r>
          </a:p>
        </p:txBody>
      </p:sp>
      <p:sp>
        <p:nvSpPr>
          <p:cNvPr id="10" name="Tekstvak 9">
            <a:extLst>
              <a:ext uri="{FF2B5EF4-FFF2-40B4-BE49-F238E27FC236}">
                <a16:creationId xmlns:a16="http://schemas.microsoft.com/office/drawing/2014/main" id="{9EEEE78B-B67F-E9A1-9052-ED5303EFF5E5}"/>
              </a:ext>
            </a:extLst>
          </p:cNvPr>
          <p:cNvSpPr txBox="1"/>
          <p:nvPr/>
        </p:nvSpPr>
        <p:spPr>
          <a:xfrm>
            <a:off x="9124951" y="1577846"/>
            <a:ext cx="2163790"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r>
              <a:rPr lang="en-US"/>
              <a:t>HQ management-cell</a:t>
            </a:r>
          </a:p>
        </p:txBody>
      </p:sp>
      <p:sp>
        <p:nvSpPr>
          <p:cNvPr id="12" name="Tekstvak 11">
            <a:extLst>
              <a:ext uri="{FF2B5EF4-FFF2-40B4-BE49-F238E27FC236}">
                <a16:creationId xmlns:a16="http://schemas.microsoft.com/office/drawing/2014/main" id="{73870112-FF20-B545-9CC7-6BA964E2FA7E}"/>
              </a:ext>
            </a:extLst>
          </p:cNvPr>
          <p:cNvSpPr txBox="1"/>
          <p:nvPr/>
        </p:nvSpPr>
        <p:spPr>
          <a:xfrm>
            <a:off x="9668683" y="4848337"/>
            <a:ext cx="1076325"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r>
              <a:rPr lang="en-US"/>
              <a:t>Plans-cell</a:t>
            </a:r>
          </a:p>
        </p:txBody>
      </p:sp>
      <p:sp>
        <p:nvSpPr>
          <p:cNvPr id="13" name="Tekstvak 12">
            <a:extLst>
              <a:ext uri="{FF2B5EF4-FFF2-40B4-BE49-F238E27FC236}">
                <a16:creationId xmlns:a16="http://schemas.microsoft.com/office/drawing/2014/main" id="{44FB4A0A-5C72-7928-EEC9-E8CA2794AD29}"/>
              </a:ext>
            </a:extLst>
          </p:cNvPr>
          <p:cNvSpPr txBox="1"/>
          <p:nvPr/>
        </p:nvSpPr>
        <p:spPr>
          <a:xfrm>
            <a:off x="9536141" y="3239592"/>
            <a:ext cx="1341410"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r>
              <a:rPr lang="en-US"/>
              <a:t>Current-cell</a:t>
            </a:r>
          </a:p>
        </p:txBody>
      </p:sp>
      <p:sp>
        <p:nvSpPr>
          <p:cNvPr id="14" name="Tekstvak 13">
            <a:extLst>
              <a:ext uri="{FF2B5EF4-FFF2-40B4-BE49-F238E27FC236}">
                <a16:creationId xmlns:a16="http://schemas.microsoft.com/office/drawing/2014/main" id="{A0D54481-E5E0-1AE0-2E83-D2D08FFF6587}"/>
              </a:ext>
            </a:extLst>
          </p:cNvPr>
          <p:cNvSpPr txBox="1"/>
          <p:nvPr/>
        </p:nvSpPr>
        <p:spPr>
          <a:xfrm>
            <a:off x="1154139" y="4848337"/>
            <a:ext cx="1312835"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r>
              <a:rPr lang="en-US"/>
              <a:t>Support-cell</a:t>
            </a:r>
          </a:p>
        </p:txBody>
      </p:sp>
      <p:sp>
        <p:nvSpPr>
          <p:cNvPr id="15" name="Tekstvak 14">
            <a:extLst>
              <a:ext uri="{FF2B5EF4-FFF2-40B4-BE49-F238E27FC236}">
                <a16:creationId xmlns:a16="http://schemas.microsoft.com/office/drawing/2014/main" id="{9D2E0A39-EB88-0F2D-2B41-6D21B007DDFA}"/>
              </a:ext>
            </a:extLst>
          </p:cNvPr>
          <p:cNvSpPr txBox="1"/>
          <p:nvPr/>
        </p:nvSpPr>
        <p:spPr>
          <a:xfrm>
            <a:off x="522466" y="1947178"/>
            <a:ext cx="2576180" cy="584775"/>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Omgevingsexpertise </a:t>
            </a:r>
          </a:p>
          <a:p>
            <a:pPr marL="285750" indent="-285750">
              <a:buFont typeface="Arial" panose="020B0604020202020204" pitchFamily="34" charset="0"/>
              <a:buChar char="•"/>
            </a:pPr>
            <a:r>
              <a:rPr lang="nl-NL" sz="1600">
                <a:latin typeface="Arial Narrow" panose="020B0606020202030204" pitchFamily="34" charset="0"/>
              </a:rPr>
              <a:t>Complexe omgevingen</a:t>
            </a:r>
          </a:p>
        </p:txBody>
      </p:sp>
      <p:sp>
        <p:nvSpPr>
          <p:cNvPr id="16" name="Tekstvak 15">
            <a:extLst>
              <a:ext uri="{FF2B5EF4-FFF2-40B4-BE49-F238E27FC236}">
                <a16:creationId xmlns:a16="http://schemas.microsoft.com/office/drawing/2014/main" id="{EB1460E9-8049-F90F-9D5E-E9E99C5D7426}"/>
              </a:ext>
            </a:extLst>
          </p:cNvPr>
          <p:cNvSpPr txBox="1"/>
          <p:nvPr/>
        </p:nvSpPr>
        <p:spPr>
          <a:xfrm>
            <a:off x="522466" y="3604372"/>
            <a:ext cx="2576180" cy="584775"/>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Tactische beslissingen</a:t>
            </a:r>
          </a:p>
          <a:p>
            <a:pPr marL="285750" indent="-285750">
              <a:buFont typeface="Arial" panose="020B0604020202020204" pitchFamily="34" charset="0"/>
              <a:buChar char="•"/>
            </a:pPr>
            <a:r>
              <a:rPr lang="nl-NL" sz="1600">
                <a:latin typeface="Arial Narrow" panose="020B0606020202030204" pitchFamily="34" charset="0"/>
              </a:rPr>
              <a:t>Leidinggeven</a:t>
            </a:r>
          </a:p>
        </p:txBody>
      </p:sp>
      <p:sp>
        <p:nvSpPr>
          <p:cNvPr id="18" name="Tekstvak 17">
            <a:extLst>
              <a:ext uri="{FF2B5EF4-FFF2-40B4-BE49-F238E27FC236}">
                <a16:creationId xmlns:a16="http://schemas.microsoft.com/office/drawing/2014/main" id="{52B9B906-1090-3327-1040-20C89AB96A27}"/>
              </a:ext>
            </a:extLst>
          </p:cNvPr>
          <p:cNvSpPr txBox="1"/>
          <p:nvPr/>
        </p:nvSpPr>
        <p:spPr>
          <a:xfrm>
            <a:off x="522466" y="5216346"/>
            <a:ext cx="2576180" cy="584775"/>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Support leveren</a:t>
            </a:r>
          </a:p>
          <a:p>
            <a:pPr marL="285750" indent="-285750">
              <a:buFont typeface="Arial" panose="020B0604020202020204" pitchFamily="34" charset="0"/>
              <a:buChar char="•"/>
            </a:pPr>
            <a:r>
              <a:rPr lang="nl-NL" sz="1600">
                <a:latin typeface="Arial Narrow" panose="020B0606020202030204" pitchFamily="34" charset="0"/>
              </a:rPr>
              <a:t>Advies en planning</a:t>
            </a:r>
          </a:p>
        </p:txBody>
      </p:sp>
      <p:sp>
        <p:nvSpPr>
          <p:cNvPr id="19" name="Tekstvak 18">
            <a:extLst>
              <a:ext uri="{FF2B5EF4-FFF2-40B4-BE49-F238E27FC236}">
                <a16:creationId xmlns:a16="http://schemas.microsoft.com/office/drawing/2014/main" id="{71D6CEF7-6E2D-DE27-B844-894476B72F2C}"/>
              </a:ext>
            </a:extLst>
          </p:cNvPr>
          <p:cNvSpPr txBox="1"/>
          <p:nvPr/>
        </p:nvSpPr>
        <p:spPr>
          <a:xfrm>
            <a:off x="8918755" y="1947178"/>
            <a:ext cx="2576180" cy="584775"/>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Ondersteunen staf leiding</a:t>
            </a:r>
          </a:p>
          <a:p>
            <a:pPr marL="285750" indent="-285750">
              <a:buFont typeface="Arial" panose="020B0604020202020204" pitchFamily="34" charset="0"/>
              <a:buChar char="•"/>
            </a:pPr>
            <a:r>
              <a:rPr lang="nl-NL" sz="1600">
                <a:latin typeface="Arial Narrow" panose="020B0606020202030204" pitchFamily="34" charset="0"/>
              </a:rPr>
              <a:t>Informatie voorziening </a:t>
            </a:r>
          </a:p>
        </p:txBody>
      </p:sp>
      <p:sp>
        <p:nvSpPr>
          <p:cNvPr id="20" name="Tekstvak 19">
            <a:extLst>
              <a:ext uri="{FF2B5EF4-FFF2-40B4-BE49-F238E27FC236}">
                <a16:creationId xmlns:a16="http://schemas.microsoft.com/office/drawing/2014/main" id="{84024530-EB62-326B-5422-5EEC02B13A63}"/>
              </a:ext>
            </a:extLst>
          </p:cNvPr>
          <p:cNvSpPr txBox="1"/>
          <p:nvPr/>
        </p:nvSpPr>
        <p:spPr>
          <a:xfrm>
            <a:off x="8918755" y="3604372"/>
            <a:ext cx="2576180" cy="584775"/>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Aansturing operatie</a:t>
            </a:r>
          </a:p>
          <a:p>
            <a:pPr marL="285750" indent="-285750">
              <a:buFont typeface="Arial" panose="020B0604020202020204" pitchFamily="34" charset="0"/>
              <a:buChar char="•"/>
            </a:pPr>
            <a:r>
              <a:rPr lang="nl-NL" sz="1600">
                <a:latin typeface="Arial Narrow" panose="020B0606020202030204" pitchFamily="34" charset="0"/>
              </a:rPr>
              <a:t>Monitoren en coördineren</a:t>
            </a:r>
          </a:p>
        </p:txBody>
      </p:sp>
      <p:sp>
        <p:nvSpPr>
          <p:cNvPr id="21" name="Tekstvak 20">
            <a:extLst>
              <a:ext uri="{FF2B5EF4-FFF2-40B4-BE49-F238E27FC236}">
                <a16:creationId xmlns:a16="http://schemas.microsoft.com/office/drawing/2014/main" id="{50105E66-E06A-224D-94A2-9B63A1810F3B}"/>
              </a:ext>
            </a:extLst>
          </p:cNvPr>
          <p:cNvSpPr txBox="1"/>
          <p:nvPr/>
        </p:nvSpPr>
        <p:spPr>
          <a:xfrm>
            <a:off x="8918755" y="5216346"/>
            <a:ext cx="2576180" cy="584775"/>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Plannen en orders</a:t>
            </a:r>
          </a:p>
          <a:p>
            <a:pPr marL="285750" indent="-285750">
              <a:buFont typeface="Arial" panose="020B0604020202020204" pitchFamily="34" charset="0"/>
              <a:buChar char="•"/>
            </a:pPr>
            <a:r>
              <a:rPr lang="nl-NL" sz="1600">
                <a:latin typeface="Arial Narrow" panose="020B0606020202030204" pitchFamily="34" charset="0"/>
              </a:rPr>
              <a:t>Consequenties plannen</a:t>
            </a:r>
          </a:p>
        </p:txBody>
      </p:sp>
      <p:sp>
        <p:nvSpPr>
          <p:cNvPr id="22" name="Tekstvak 21">
            <a:extLst>
              <a:ext uri="{FF2B5EF4-FFF2-40B4-BE49-F238E27FC236}">
                <a16:creationId xmlns:a16="http://schemas.microsoft.com/office/drawing/2014/main" id="{07B0D40D-ED35-0B00-E3DD-94BAE36C7126}"/>
              </a:ext>
            </a:extLst>
          </p:cNvPr>
          <p:cNvSpPr txBox="1"/>
          <p:nvPr/>
        </p:nvSpPr>
        <p:spPr>
          <a:xfrm>
            <a:off x="1893217" y="891750"/>
            <a:ext cx="8847711" cy="584775"/>
          </a:xfrm>
          <a:prstGeom prst="rect">
            <a:avLst/>
          </a:prstGeom>
          <a:noFill/>
          <a:ln>
            <a:solidFill>
              <a:schemeClr val="accent6">
                <a:lumMod val="50000"/>
              </a:schemeClr>
            </a:solidFill>
          </a:ln>
        </p:spPr>
        <p:txBody>
          <a:bodyPr wrap="square" lIns="91440" tIns="45720" rIns="91440" bIns="45720" rtlCol="0" anchor="t">
            <a:spAutoFit/>
          </a:bodyPr>
          <a:lstStyle/>
          <a:p>
            <a:r>
              <a:rPr lang="nl-NL" sz="3200" b="1">
                <a:latin typeface="Arial Narrow"/>
              </a:rPr>
              <a:t>Globale opbouw </a:t>
            </a:r>
            <a:r>
              <a:rPr lang="nl-NL" sz="3200" b="1" err="1">
                <a:latin typeface="Arial Narrow"/>
              </a:rPr>
              <a:t>main</a:t>
            </a:r>
            <a:r>
              <a:rPr lang="nl-NL" sz="3200" b="1">
                <a:latin typeface="Arial Narrow"/>
              </a:rPr>
              <a:t>-commandopost brigade niveau</a:t>
            </a:r>
            <a:endParaRPr lang="nl-NL" sz="2800" b="1">
              <a:latin typeface="Arial Narrow"/>
            </a:endParaRPr>
          </a:p>
        </p:txBody>
      </p:sp>
    </p:spTree>
    <p:extLst>
      <p:ext uri="{BB962C8B-B14F-4D97-AF65-F5344CB8AC3E}">
        <p14:creationId xmlns:p14="http://schemas.microsoft.com/office/powerpoint/2010/main" val="1354944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Afbeelding 23">
            <a:extLst>
              <a:ext uri="{FF2B5EF4-FFF2-40B4-BE49-F238E27FC236}">
                <a16:creationId xmlns:a16="http://schemas.microsoft.com/office/drawing/2014/main" id="{CEEFD448-4D01-7770-26F7-10EB92A1877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464262" y="1508517"/>
            <a:ext cx="3530354" cy="2407293"/>
          </a:xfrm>
          <a:prstGeom prst="rect">
            <a:avLst/>
          </a:prstGeom>
          <a:ln>
            <a:noFill/>
          </a:ln>
          <a:effectLst>
            <a:softEdge rad="112500"/>
          </a:effectLst>
        </p:spPr>
      </p:pic>
      <p:pic>
        <p:nvPicPr>
          <p:cNvPr id="26" name="Afbeelding 25">
            <a:extLst>
              <a:ext uri="{FF2B5EF4-FFF2-40B4-BE49-F238E27FC236}">
                <a16:creationId xmlns:a16="http://schemas.microsoft.com/office/drawing/2014/main" id="{13A992F9-780B-31EB-79F9-B9918C45B70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014662" y="3341205"/>
            <a:ext cx="3136026" cy="3311635"/>
          </a:xfrm>
          <a:prstGeom prst="rect">
            <a:avLst/>
          </a:prstGeom>
          <a:ln>
            <a:noFill/>
          </a:ln>
          <a:effectLst>
            <a:softEdge rad="112500"/>
          </a:effectLst>
        </p:spPr>
      </p:pic>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5"/>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6"/>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2672179"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4. Acties en bevindingen</a:t>
            </a: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7" name="Afbeelding 16">
            <a:extLst>
              <a:ext uri="{FF2B5EF4-FFF2-40B4-BE49-F238E27FC236}">
                <a16:creationId xmlns:a16="http://schemas.microsoft.com/office/drawing/2014/main" id="{D23AB39D-18B0-7FE7-57E1-851A970379B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429" b="94286" l="2271" r="98540">
                        <a14:foregroundMark x1="5191" y1="13714" x2="9732" y2="17714"/>
                        <a14:foregroundMark x1="9732" y1="17714" x2="17032" y2="41714"/>
                        <a14:foregroundMark x1="17032" y1="41714" x2="14436" y2="70286"/>
                        <a14:foregroundMark x1="14436" y1="70286" x2="10949" y2="73143"/>
                        <a14:foregroundMark x1="7867" y1="72000" x2="6002" y2="18857"/>
                        <a14:foregroundMark x1="2271" y1="9714" x2="2271" y2="9714"/>
                        <a14:foregroundMark x1="25791" y1="25143" x2="27737" y2="72571"/>
                        <a14:foregroundMark x1="27737" y1="72571" x2="34712" y2="68571"/>
                        <a14:foregroundMark x1="34712" y1="68571" x2="35361" y2="38857"/>
                        <a14:foregroundMark x1="14517" y1="55429" x2="9408" y2="49714"/>
                        <a14:foregroundMark x1="24250" y1="17714" x2="24169" y2="61143"/>
                        <a14:foregroundMark x1="24169" y1="61143" x2="24818" y2="77143"/>
                        <a14:foregroundMark x1="41930" y1="51429" x2="41930" y2="51429"/>
                        <a14:foregroundMark x1="44850" y1="26286" x2="52474" y2="28571"/>
                        <a14:foregroundMark x1="52474" y1="28571" x2="57421" y2="52571"/>
                        <a14:foregroundMark x1="57421" y1="52571" x2="52393" y2="74286"/>
                        <a14:foregroundMark x1="52393" y1="74286" x2="46148" y2="68571"/>
                        <a14:foregroundMark x1="46148" y1="68571" x2="44850" y2="40000"/>
                        <a14:foregroundMark x1="62936" y1="31429" x2="67721" y2="26857"/>
                        <a14:foregroundMark x1="67721" y1="26857" x2="75345" y2="40571"/>
                        <a14:foregroundMark x1="75345" y1="40571" x2="73479" y2="71429"/>
                        <a14:foregroundMark x1="73479" y1="71429" x2="66667" y2="79429"/>
                        <a14:foregroundMark x1="84915" y1="36571" x2="89457" y2="29143"/>
                        <a14:foregroundMark x1="89457" y1="29143" x2="94404" y2="51429"/>
                        <a14:foregroundMark x1="94404" y1="51429" x2="89132" y2="70857"/>
                        <a14:foregroundMark x1="89132" y1="70857" x2="86537" y2="72000"/>
                        <a14:foregroundMark x1="98702" y1="53714" x2="98702" y2="53714"/>
                        <a14:foregroundMark x1="20032" y1="94857" x2="20032" y2="94857"/>
                        <a14:foregroundMark x1="19870" y1="3429" x2="19870" y2="3429"/>
                      </a14:backgroundRemoval>
                    </a14:imgEffect>
                  </a14:imgLayer>
                </a14:imgProps>
              </a:ext>
            </a:extLst>
          </a:blip>
          <a:stretch>
            <a:fillRect/>
          </a:stretch>
        </p:blipFill>
        <p:spPr>
          <a:xfrm>
            <a:off x="7613707" y="105982"/>
            <a:ext cx="4578293" cy="649798"/>
          </a:xfrm>
          <a:prstGeom prst="rect">
            <a:avLst/>
          </a:prstGeom>
        </p:spPr>
      </p:pic>
      <p:sp>
        <p:nvSpPr>
          <p:cNvPr id="3" name="Tekstvak 2">
            <a:extLst>
              <a:ext uri="{FF2B5EF4-FFF2-40B4-BE49-F238E27FC236}">
                <a16:creationId xmlns:a16="http://schemas.microsoft.com/office/drawing/2014/main" id="{C823C776-393F-8FC6-95C8-D83CB89C248E}"/>
              </a:ext>
            </a:extLst>
          </p:cNvPr>
          <p:cNvSpPr txBox="1"/>
          <p:nvPr/>
        </p:nvSpPr>
        <p:spPr>
          <a:xfrm>
            <a:off x="4525546" y="3488845"/>
            <a:ext cx="1790700" cy="369332"/>
          </a:xfrm>
          <a:prstGeom prst="rect">
            <a:avLst/>
          </a:prstGeom>
          <a:solidFill>
            <a:schemeClr val="accent6">
              <a:lumMod val="40000"/>
              <a:lumOff val="60000"/>
            </a:schemeClr>
          </a:solidFill>
          <a:ln>
            <a:solidFill>
              <a:schemeClr val="accent6">
                <a:lumMod val="50000"/>
              </a:schemeClr>
            </a:solidFill>
          </a:ln>
        </p:spPr>
        <p:txBody>
          <a:bodyPr wrap="square" lIns="91440" tIns="45720" rIns="91440" bIns="45720" rtlCol="0" anchor="t">
            <a:spAutoFit/>
          </a:bodyPr>
          <a:lstStyle/>
          <a:p>
            <a:pPr algn="ctr"/>
            <a:r>
              <a:rPr lang="en-US" err="1"/>
              <a:t>SimCenland</a:t>
            </a:r>
            <a:endParaRPr lang="en-US">
              <a:cs typeface="Calibri"/>
            </a:endParaRPr>
          </a:p>
        </p:txBody>
      </p:sp>
      <p:sp>
        <p:nvSpPr>
          <p:cNvPr id="9" name="Tekstvak 8">
            <a:extLst>
              <a:ext uri="{FF2B5EF4-FFF2-40B4-BE49-F238E27FC236}">
                <a16:creationId xmlns:a16="http://schemas.microsoft.com/office/drawing/2014/main" id="{40E99D44-DE7A-2112-E47A-2A95AF9FC4D0}"/>
              </a:ext>
            </a:extLst>
          </p:cNvPr>
          <p:cNvSpPr txBox="1"/>
          <p:nvPr/>
        </p:nvSpPr>
        <p:spPr>
          <a:xfrm>
            <a:off x="999648" y="1690482"/>
            <a:ext cx="1552574"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pPr algn="ctr"/>
            <a:r>
              <a:rPr lang="en-US"/>
              <a:t>SVBDD</a:t>
            </a:r>
          </a:p>
        </p:txBody>
      </p:sp>
      <p:sp>
        <p:nvSpPr>
          <p:cNvPr id="10" name="Tekstvak 9">
            <a:extLst>
              <a:ext uri="{FF2B5EF4-FFF2-40B4-BE49-F238E27FC236}">
                <a16:creationId xmlns:a16="http://schemas.microsoft.com/office/drawing/2014/main" id="{9EEEE78B-B67F-E9A1-9052-ED5303EFF5E5}"/>
              </a:ext>
            </a:extLst>
          </p:cNvPr>
          <p:cNvSpPr txBox="1"/>
          <p:nvPr/>
        </p:nvSpPr>
        <p:spPr>
          <a:xfrm>
            <a:off x="4367322" y="1728578"/>
            <a:ext cx="2163790"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pPr algn="ctr"/>
            <a:r>
              <a:rPr lang="en-US"/>
              <a:t>JIVC</a:t>
            </a:r>
          </a:p>
        </p:txBody>
      </p:sp>
      <p:sp>
        <p:nvSpPr>
          <p:cNvPr id="12" name="Tekstvak 11">
            <a:extLst>
              <a:ext uri="{FF2B5EF4-FFF2-40B4-BE49-F238E27FC236}">
                <a16:creationId xmlns:a16="http://schemas.microsoft.com/office/drawing/2014/main" id="{73870112-FF20-B545-9CC7-6BA964E2FA7E}"/>
              </a:ext>
            </a:extLst>
          </p:cNvPr>
          <p:cNvSpPr txBox="1"/>
          <p:nvPr/>
        </p:nvSpPr>
        <p:spPr>
          <a:xfrm>
            <a:off x="1162750" y="5489745"/>
            <a:ext cx="1076325"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pPr algn="ctr"/>
            <a:r>
              <a:rPr lang="en-US"/>
              <a:t>LEARN</a:t>
            </a:r>
          </a:p>
        </p:txBody>
      </p:sp>
      <p:sp>
        <p:nvSpPr>
          <p:cNvPr id="13" name="Tekstvak 12">
            <a:extLst>
              <a:ext uri="{FF2B5EF4-FFF2-40B4-BE49-F238E27FC236}">
                <a16:creationId xmlns:a16="http://schemas.microsoft.com/office/drawing/2014/main" id="{44FB4A0A-5C72-7928-EEC9-E8CA2794AD29}"/>
              </a:ext>
            </a:extLst>
          </p:cNvPr>
          <p:cNvSpPr txBox="1"/>
          <p:nvPr/>
        </p:nvSpPr>
        <p:spPr>
          <a:xfrm>
            <a:off x="4777466" y="5489745"/>
            <a:ext cx="1341410"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pPr algn="ctr"/>
            <a:r>
              <a:rPr lang="en-US"/>
              <a:t>IAT</a:t>
            </a:r>
          </a:p>
        </p:txBody>
      </p:sp>
      <p:sp>
        <p:nvSpPr>
          <p:cNvPr id="14" name="Tekstvak 13">
            <a:extLst>
              <a:ext uri="{FF2B5EF4-FFF2-40B4-BE49-F238E27FC236}">
                <a16:creationId xmlns:a16="http://schemas.microsoft.com/office/drawing/2014/main" id="{A0D54481-E5E0-1AE0-2E83-D2D08FFF6587}"/>
              </a:ext>
            </a:extLst>
          </p:cNvPr>
          <p:cNvSpPr txBox="1"/>
          <p:nvPr/>
        </p:nvSpPr>
        <p:spPr>
          <a:xfrm>
            <a:off x="1124534" y="3463763"/>
            <a:ext cx="1312835"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pPr algn="ctr"/>
            <a:r>
              <a:rPr lang="en-US"/>
              <a:t>SCK</a:t>
            </a:r>
          </a:p>
        </p:txBody>
      </p:sp>
      <p:sp>
        <p:nvSpPr>
          <p:cNvPr id="15" name="Tekstvak 14">
            <a:extLst>
              <a:ext uri="{FF2B5EF4-FFF2-40B4-BE49-F238E27FC236}">
                <a16:creationId xmlns:a16="http://schemas.microsoft.com/office/drawing/2014/main" id="{9D2E0A39-EB88-0F2D-2B41-6D21B007DDFA}"/>
              </a:ext>
            </a:extLst>
          </p:cNvPr>
          <p:cNvSpPr txBox="1"/>
          <p:nvPr/>
        </p:nvSpPr>
        <p:spPr>
          <a:xfrm>
            <a:off x="4132806" y="3858177"/>
            <a:ext cx="2576180" cy="830997"/>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Virtual </a:t>
            </a:r>
            <a:r>
              <a:rPr lang="nl-NL" sz="1600" err="1">
                <a:latin typeface="Arial Narrow" panose="020B0606020202030204" pitchFamily="34" charset="0"/>
              </a:rPr>
              <a:t>battle</a:t>
            </a:r>
            <a:r>
              <a:rPr lang="nl-NL" sz="1600">
                <a:latin typeface="Arial Narrow" panose="020B0606020202030204" pitchFamily="34" charset="0"/>
              </a:rPr>
              <a:t> </a:t>
            </a:r>
            <a:r>
              <a:rPr lang="nl-NL" sz="1600" err="1">
                <a:latin typeface="Arial Narrow" panose="020B0606020202030204" pitchFamily="34" charset="0"/>
              </a:rPr>
              <a:t>space</a:t>
            </a:r>
            <a:r>
              <a:rPr lang="nl-NL" sz="1600">
                <a:latin typeface="Arial Narrow" panose="020B0606020202030204" pitchFamily="34" charset="0"/>
              </a:rPr>
              <a:t> (VBS)</a:t>
            </a:r>
          </a:p>
          <a:p>
            <a:pPr marL="285750" indent="-285750">
              <a:buFont typeface="Arial" panose="020B0604020202020204" pitchFamily="34" charset="0"/>
              <a:buChar char="•"/>
            </a:pPr>
            <a:r>
              <a:rPr lang="nl-NL" sz="1600">
                <a:latin typeface="Arial Narrow" panose="020B0606020202030204" pitchFamily="34" charset="0"/>
              </a:rPr>
              <a:t>VR-kennis</a:t>
            </a:r>
          </a:p>
          <a:p>
            <a:pPr marL="285750" indent="-285750">
              <a:buFont typeface="Arial" panose="020B0604020202020204" pitchFamily="34" charset="0"/>
              <a:buChar char="•"/>
            </a:pPr>
            <a:r>
              <a:rPr lang="nl-NL" sz="1600">
                <a:latin typeface="Arial Narrow" panose="020B0606020202030204" pitchFamily="34" charset="0"/>
              </a:rPr>
              <a:t>AR-kennis </a:t>
            </a:r>
          </a:p>
        </p:txBody>
      </p:sp>
      <p:sp>
        <p:nvSpPr>
          <p:cNvPr id="16" name="Tekstvak 15">
            <a:extLst>
              <a:ext uri="{FF2B5EF4-FFF2-40B4-BE49-F238E27FC236}">
                <a16:creationId xmlns:a16="http://schemas.microsoft.com/office/drawing/2014/main" id="{EB1460E9-8049-F90F-9D5E-E9E99C5D7426}"/>
              </a:ext>
            </a:extLst>
          </p:cNvPr>
          <p:cNvSpPr txBox="1"/>
          <p:nvPr/>
        </p:nvSpPr>
        <p:spPr>
          <a:xfrm>
            <a:off x="329521" y="2059813"/>
            <a:ext cx="2909103" cy="338554"/>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VR – opbouw </a:t>
            </a:r>
            <a:r>
              <a:rPr lang="nl-NL" sz="1600" err="1">
                <a:latin typeface="Arial Narrow" panose="020B0606020202030204" pitchFamily="34" charset="0"/>
              </a:rPr>
              <a:t>satcom</a:t>
            </a:r>
            <a:r>
              <a:rPr lang="nl-NL" sz="1600">
                <a:latin typeface="Arial Narrow" panose="020B0606020202030204" pitchFamily="34" charset="0"/>
              </a:rPr>
              <a:t> systeem</a:t>
            </a:r>
          </a:p>
        </p:txBody>
      </p:sp>
      <p:sp>
        <p:nvSpPr>
          <p:cNvPr id="18" name="Tekstvak 17">
            <a:extLst>
              <a:ext uri="{FF2B5EF4-FFF2-40B4-BE49-F238E27FC236}">
                <a16:creationId xmlns:a16="http://schemas.microsoft.com/office/drawing/2014/main" id="{52B9B906-1090-3327-1040-20C89AB96A27}"/>
              </a:ext>
            </a:extLst>
          </p:cNvPr>
          <p:cNvSpPr txBox="1"/>
          <p:nvPr/>
        </p:nvSpPr>
        <p:spPr>
          <a:xfrm>
            <a:off x="301200" y="3831772"/>
            <a:ext cx="2909101" cy="1077218"/>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Virtuele brigade</a:t>
            </a:r>
          </a:p>
          <a:p>
            <a:pPr marL="285750" indent="-285750">
              <a:buFont typeface="Arial" panose="020B0604020202020204" pitchFamily="34" charset="0"/>
              <a:buChar char="•"/>
            </a:pPr>
            <a:r>
              <a:rPr lang="nl-NL" sz="1600">
                <a:latin typeface="Arial Narrow" panose="020B0606020202030204" pitchFamily="34" charset="0"/>
              </a:rPr>
              <a:t>Motion </a:t>
            </a:r>
            <a:r>
              <a:rPr lang="nl-NL" sz="1600" err="1">
                <a:latin typeface="Arial Narrow" panose="020B0606020202030204" pitchFamily="34" charset="0"/>
              </a:rPr>
              <a:t>capture</a:t>
            </a:r>
            <a:r>
              <a:rPr lang="nl-NL" sz="1600">
                <a:latin typeface="Arial Narrow" panose="020B0606020202030204" pitchFamily="34" charset="0"/>
              </a:rPr>
              <a:t> </a:t>
            </a:r>
            <a:r>
              <a:rPr lang="nl-NL" sz="1600" err="1">
                <a:latin typeface="Arial Narrow" panose="020B0606020202030204" pitchFamily="34" charset="0"/>
              </a:rPr>
              <a:t>suit</a:t>
            </a:r>
            <a:endParaRPr lang="nl-NL" sz="1600">
              <a:latin typeface="Arial Narrow" panose="020B0606020202030204" pitchFamily="34" charset="0"/>
            </a:endParaRPr>
          </a:p>
          <a:p>
            <a:pPr marL="285750" indent="-285750">
              <a:buFont typeface="Arial" panose="020B0604020202020204" pitchFamily="34" charset="0"/>
              <a:buChar char="•"/>
            </a:pPr>
            <a:r>
              <a:rPr lang="nl-NL" sz="1600">
                <a:latin typeface="Arial Narrow" panose="020B0606020202030204" pitchFamily="34" charset="0"/>
              </a:rPr>
              <a:t>XVR – simulatie</a:t>
            </a:r>
          </a:p>
          <a:p>
            <a:pPr marL="285750" indent="-285750">
              <a:buFont typeface="Arial" panose="020B0604020202020204" pitchFamily="34" charset="0"/>
              <a:buChar char="•"/>
            </a:pPr>
            <a:r>
              <a:rPr lang="nl-NL" sz="1600">
                <a:latin typeface="Arial Narrow" panose="020B0606020202030204" pitchFamily="34" charset="0"/>
              </a:rPr>
              <a:t>VR - </a:t>
            </a:r>
            <a:r>
              <a:rPr lang="nl-NL" sz="1600" err="1">
                <a:latin typeface="Arial Narrow" panose="020B0606020202030204" pitchFamily="34" charset="0"/>
              </a:rPr>
              <a:t>progammeerkennis</a:t>
            </a:r>
            <a:endParaRPr lang="nl-NL" sz="1600">
              <a:latin typeface="Arial Narrow" panose="020B0606020202030204" pitchFamily="34" charset="0"/>
            </a:endParaRPr>
          </a:p>
        </p:txBody>
      </p:sp>
      <p:sp>
        <p:nvSpPr>
          <p:cNvPr id="19" name="Tekstvak 18">
            <a:extLst>
              <a:ext uri="{FF2B5EF4-FFF2-40B4-BE49-F238E27FC236}">
                <a16:creationId xmlns:a16="http://schemas.microsoft.com/office/drawing/2014/main" id="{71D6CEF7-6E2D-DE27-B844-894476B72F2C}"/>
              </a:ext>
            </a:extLst>
          </p:cNvPr>
          <p:cNvSpPr txBox="1"/>
          <p:nvPr/>
        </p:nvSpPr>
        <p:spPr>
          <a:xfrm>
            <a:off x="4161126" y="2097910"/>
            <a:ext cx="2576180" cy="830997"/>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IT-afdeling CLAS</a:t>
            </a:r>
          </a:p>
          <a:p>
            <a:pPr marL="285750" indent="-285750">
              <a:buFont typeface="Arial" panose="020B0604020202020204" pitchFamily="34" charset="0"/>
              <a:buChar char="•"/>
            </a:pPr>
            <a:r>
              <a:rPr lang="nl-NL" sz="1600">
                <a:latin typeface="Arial Narrow" panose="020B0606020202030204" pitchFamily="34" charset="0"/>
              </a:rPr>
              <a:t>Ondersteuning in alle IT-projecten</a:t>
            </a:r>
          </a:p>
        </p:txBody>
      </p:sp>
      <p:sp>
        <p:nvSpPr>
          <p:cNvPr id="20" name="Tekstvak 19">
            <a:extLst>
              <a:ext uri="{FF2B5EF4-FFF2-40B4-BE49-F238E27FC236}">
                <a16:creationId xmlns:a16="http://schemas.microsoft.com/office/drawing/2014/main" id="{84024530-EB62-326B-5422-5EEC02B13A63}"/>
              </a:ext>
            </a:extLst>
          </p:cNvPr>
          <p:cNvSpPr txBox="1"/>
          <p:nvPr/>
        </p:nvSpPr>
        <p:spPr>
          <a:xfrm>
            <a:off x="3978749" y="5856263"/>
            <a:ext cx="2909102" cy="584775"/>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Programmeren VR applicaties</a:t>
            </a:r>
          </a:p>
          <a:p>
            <a:pPr marL="285750" indent="-285750">
              <a:buFont typeface="Arial" panose="020B0604020202020204" pitchFamily="34" charset="0"/>
              <a:buChar char="•"/>
            </a:pPr>
            <a:r>
              <a:rPr lang="nl-NL" sz="1600">
                <a:latin typeface="Arial Narrow" panose="020B0606020202030204" pitchFamily="34" charset="0"/>
              </a:rPr>
              <a:t>Programmeren AR applicaties</a:t>
            </a:r>
          </a:p>
        </p:txBody>
      </p:sp>
      <p:sp>
        <p:nvSpPr>
          <p:cNvPr id="21" name="Tekstvak 20">
            <a:extLst>
              <a:ext uri="{FF2B5EF4-FFF2-40B4-BE49-F238E27FC236}">
                <a16:creationId xmlns:a16="http://schemas.microsoft.com/office/drawing/2014/main" id="{50105E66-E06A-224D-94A2-9B63A1810F3B}"/>
              </a:ext>
            </a:extLst>
          </p:cNvPr>
          <p:cNvSpPr txBox="1"/>
          <p:nvPr/>
        </p:nvSpPr>
        <p:spPr>
          <a:xfrm>
            <a:off x="266786" y="5857754"/>
            <a:ext cx="2868075" cy="584775"/>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Techniek, mensen en middelen koppelen aan behoefte.</a:t>
            </a:r>
          </a:p>
        </p:txBody>
      </p:sp>
      <p:sp>
        <p:nvSpPr>
          <p:cNvPr id="22" name="Tekstvak 21">
            <a:extLst>
              <a:ext uri="{FF2B5EF4-FFF2-40B4-BE49-F238E27FC236}">
                <a16:creationId xmlns:a16="http://schemas.microsoft.com/office/drawing/2014/main" id="{07B0D40D-ED35-0B00-E3DD-94BAE36C7126}"/>
              </a:ext>
            </a:extLst>
          </p:cNvPr>
          <p:cNvSpPr txBox="1"/>
          <p:nvPr/>
        </p:nvSpPr>
        <p:spPr>
          <a:xfrm>
            <a:off x="2401217" y="891750"/>
            <a:ext cx="7378141" cy="523220"/>
          </a:xfrm>
          <a:prstGeom prst="rect">
            <a:avLst/>
          </a:prstGeom>
          <a:noFill/>
          <a:ln>
            <a:solidFill>
              <a:schemeClr val="accent6">
                <a:lumMod val="50000"/>
              </a:schemeClr>
            </a:solidFill>
          </a:ln>
        </p:spPr>
        <p:txBody>
          <a:bodyPr wrap="square" rtlCol="0">
            <a:spAutoFit/>
          </a:bodyPr>
          <a:lstStyle/>
          <a:p>
            <a:pPr algn="ctr"/>
            <a:r>
              <a:rPr lang="nl-NL" sz="2800">
                <a:latin typeface="Arial Narrow" panose="020B0606020202030204" pitchFamily="34" charset="0"/>
              </a:rPr>
              <a:t>Wat kan defensie al?</a:t>
            </a:r>
          </a:p>
        </p:txBody>
      </p:sp>
    </p:spTree>
    <p:extLst>
      <p:ext uri="{BB962C8B-B14F-4D97-AF65-F5344CB8AC3E}">
        <p14:creationId xmlns:p14="http://schemas.microsoft.com/office/powerpoint/2010/main" val="405791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D2A29DF-4D48-4B75-BF19-E6BF08508BCF}"/>
              </a:ext>
            </a:extLst>
          </p:cNvPr>
          <p:cNvSpPr/>
          <p:nvPr/>
        </p:nvSpPr>
        <p:spPr>
          <a:xfrm>
            <a:off x="2138" y="0"/>
            <a:ext cx="12189862" cy="830425"/>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3D6CF13B-C27E-4CA8-9A25-75A89FA170A4}"/>
              </a:ext>
            </a:extLst>
          </p:cNvPr>
          <p:cNvPicPr>
            <a:picLocks noChangeAspect="1"/>
          </p:cNvPicPr>
          <p:nvPr/>
        </p:nvPicPr>
        <p:blipFill rotWithShape="1">
          <a:blip r:embed="rId3"/>
          <a:srcRect r="76392"/>
          <a:stretch/>
        </p:blipFill>
        <p:spPr>
          <a:xfrm>
            <a:off x="5878286" y="0"/>
            <a:ext cx="435428" cy="755780"/>
          </a:xfrm>
          <a:prstGeom prst="rect">
            <a:avLst/>
          </a:prstGeom>
        </p:spPr>
      </p:pic>
      <p:pic>
        <p:nvPicPr>
          <p:cNvPr id="5" name="Afbeelding 4">
            <a:extLst>
              <a:ext uri="{FF2B5EF4-FFF2-40B4-BE49-F238E27FC236}">
                <a16:creationId xmlns:a16="http://schemas.microsoft.com/office/drawing/2014/main" id="{89FAB0B1-7529-4909-9FB6-5822843B30CD}"/>
              </a:ext>
            </a:extLst>
          </p:cNvPr>
          <p:cNvPicPr>
            <a:picLocks noChangeAspect="1"/>
          </p:cNvPicPr>
          <p:nvPr/>
        </p:nvPicPr>
        <p:blipFill>
          <a:blip r:embed="rId4"/>
          <a:stretch>
            <a:fillRect/>
          </a:stretch>
        </p:blipFill>
        <p:spPr>
          <a:xfrm>
            <a:off x="11046474" y="5895975"/>
            <a:ext cx="1266825" cy="962025"/>
          </a:xfrm>
          <a:prstGeom prst="rect">
            <a:avLst/>
          </a:prstGeom>
        </p:spPr>
      </p:pic>
      <p:sp>
        <p:nvSpPr>
          <p:cNvPr id="7" name="Tekstvak 6">
            <a:extLst>
              <a:ext uri="{FF2B5EF4-FFF2-40B4-BE49-F238E27FC236}">
                <a16:creationId xmlns:a16="http://schemas.microsoft.com/office/drawing/2014/main" id="{2ED4CF13-8A51-4B14-9B66-6ED751266D70}"/>
              </a:ext>
            </a:extLst>
          </p:cNvPr>
          <p:cNvSpPr txBox="1"/>
          <p:nvPr/>
        </p:nvSpPr>
        <p:spPr>
          <a:xfrm>
            <a:off x="6313714" y="284407"/>
            <a:ext cx="1579984" cy="261610"/>
          </a:xfrm>
          <a:prstGeom prst="rect">
            <a:avLst/>
          </a:prstGeom>
          <a:noFill/>
        </p:spPr>
        <p:txBody>
          <a:bodyPr wrap="square" rtlCol="0">
            <a:spAutoFit/>
          </a:bodyPr>
          <a:lstStyle/>
          <a:p>
            <a:r>
              <a:rPr lang="nl-NL" sz="1100" b="1">
                <a:solidFill>
                  <a:schemeClr val="bg1"/>
                </a:solidFill>
                <a:latin typeface="Adobe Song Std L" panose="02020300000000000000" pitchFamily="18" charset="-128"/>
                <a:ea typeface="Adobe Song Std L" panose="02020300000000000000" pitchFamily="18" charset="-128"/>
              </a:rPr>
              <a:t>Koninklijke Landmacht</a:t>
            </a:r>
          </a:p>
        </p:txBody>
      </p:sp>
      <p:sp>
        <p:nvSpPr>
          <p:cNvPr id="8" name="Tekstvak 7">
            <a:extLst>
              <a:ext uri="{FF2B5EF4-FFF2-40B4-BE49-F238E27FC236}">
                <a16:creationId xmlns:a16="http://schemas.microsoft.com/office/drawing/2014/main" id="{35C70B21-E60C-4C59-80AA-D659F734227D}"/>
              </a:ext>
            </a:extLst>
          </p:cNvPr>
          <p:cNvSpPr txBox="1"/>
          <p:nvPr/>
        </p:nvSpPr>
        <p:spPr>
          <a:xfrm>
            <a:off x="0" y="0"/>
            <a:ext cx="1225485" cy="400110"/>
          </a:xfrm>
          <a:prstGeom prst="rect">
            <a:avLst/>
          </a:prstGeom>
          <a:noFill/>
          <a:ln>
            <a:solidFill>
              <a:schemeClr val="bg1"/>
            </a:solidFill>
          </a:ln>
        </p:spPr>
        <p:txBody>
          <a:bodyPr wrap="square" lIns="91440" tIns="45720" rIns="91440" bIns="45720" rtlCol="0" anchor="t">
            <a:spAutoFit/>
          </a:bodyPr>
          <a:lstStyle/>
          <a:p>
            <a:r>
              <a:rPr lang="nl-NL" sz="2000" b="1">
                <a:solidFill>
                  <a:schemeClr val="bg1"/>
                </a:solidFill>
                <a:latin typeface="+mj-lt"/>
              </a:rPr>
              <a:t>5. Analyze</a:t>
            </a:r>
          </a:p>
        </p:txBody>
      </p:sp>
      <p:sp>
        <p:nvSpPr>
          <p:cNvPr id="11" name="Rechthoek 10">
            <a:extLst>
              <a:ext uri="{FF2B5EF4-FFF2-40B4-BE49-F238E27FC236}">
                <a16:creationId xmlns:a16="http://schemas.microsoft.com/office/drawing/2014/main" id="{7A74BBA0-4DF7-47AC-9E54-C25879022FAF}"/>
              </a:ext>
            </a:extLst>
          </p:cNvPr>
          <p:cNvSpPr/>
          <p:nvPr/>
        </p:nvSpPr>
        <p:spPr>
          <a:xfrm>
            <a:off x="0" y="6718041"/>
            <a:ext cx="12192000" cy="139959"/>
          </a:xfrm>
          <a:prstGeom prst="rect">
            <a:avLst/>
          </a:prstGeom>
          <a:solidFill>
            <a:srgbClr val="004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a:extLst>
              <a:ext uri="{FF2B5EF4-FFF2-40B4-BE49-F238E27FC236}">
                <a16:creationId xmlns:a16="http://schemas.microsoft.com/office/drawing/2014/main" id="{C823C776-393F-8FC6-95C8-D83CB89C248E}"/>
              </a:ext>
            </a:extLst>
          </p:cNvPr>
          <p:cNvSpPr txBox="1"/>
          <p:nvPr/>
        </p:nvSpPr>
        <p:spPr>
          <a:xfrm>
            <a:off x="505637" y="1571549"/>
            <a:ext cx="3204307"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pPr algn="ctr"/>
            <a:r>
              <a:rPr lang="en-US" err="1"/>
              <a:t>Luitenant</a:t>
            </a:r>
            <a:r>
              <a:rPr lang="en-US"/>
              <a:t>-Kolonel </a:t>
            </a:r>
            <a:r>
              <a:rPr lang="en-US" err="1"/>
              <a:t>Vennik</a:t>
            </a:r>
            <a:endParaRPr lang="en-US"/>
          </a:p>
        </p:txBody>
      </p:sp>
      <p:sp>
        <p:nvSpPr>
          <p:cNvPr id="9" name="Tekstvak 8">
            <a:extLst>
              <a:ext uri="{FF2B5EF4-FFF2-40B4-BE49-F238E27FC236}">
                <a16:creationId xmlns:a16="http://schemas.microsoft.com/office/drawing/2014/main" id="{40E99D44-DE7A-2112-E47A-2A95AF9FC4D0}"/>
              </a:ext>
            </a:extLst>
          </p:cNvPr>
          <p:cNvSpPr txBox="1"/>
          <p:nvPr/>
        </p:nvSpPr>
        <p:spPr>
          <a:xfrm>
            <a:off x="1337831" y="3239121"/>
            <a:ext cx="1725988"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pPr algn="ctr"/>
            <a:r>
              <a:rPr lang="en-US" err="1"/>
              <a:t>Simcen</a:t>
            </a:r>
            <a:r>
              <a:rPr lang="en-US"/>
              <a:t> Land</a:t>
            </a:r>
          </a:p>
        </p:txBody>
      </p:sp>
      <p:sp>
        <p:nvSpPr>
          <p:cNvPr id="10" name="Tekstvak 9">
            <a:extLst>
              <a:ext uri="{FF2B5EF4-FFF2-40B4-BE49-F238E27FC236}">
                <a16:creationId xmlns:a16="http://schemas.microsoft.com/office/drawing/2014/main" id="{9EEEE78B-B67F-E9A1-9052-ED5303EFF5E5}"/>
              </a:ext>
            </a:extLst>
          </p:cNvPr>
          <p:cNvSpPr txBox="1"/>
          <p:nvPr/>
        </p:nvSpPr>
        <p:spPr>
          <a:xfrm>
            <a:off x="8894135" y="1577846"/>
            <a:ext cx="2544583"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pPr algn="ctr"/>
            <a:r>
              <a:rPr lang="en-US"/>
              <a:t>SVBDD</a:t>
            </a:r>
          </a:p>
        </p:txBody>
      </p:sp>
      <p:sp>
        <p:nvSpPr>
          <p:cNvPr id="12" name="Tekstvak 11">
            <a:extLst>
              <a:ext uri="{FF2B5EF4-FFF2-40B4-BE49-F238E27FC236}">
                <a16:creationId xmlns:a16="http://schemas.microsoft.com/office/drawing/2014/main" id="{73870112-FF20-B545-9CC7-6BA964E2FA7E}"/>
              </a:ext>
            </a:extLst>
          </p:cNvPr>
          <p:cNvSpPr txBox="1"/>
          <p:nvPr/>
        </p:nvSpPr>
        <p:spPr>
          <a:xfrm>
            <a:off x="5702806" y="2024372"/>
            <a:ext cx="1076325"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pPr algn="ctr"/>
            <a:r>
              <a:rPr lang="en-US"/>
              <a:t>SCK</a:t>
            </a:r>
          </a:p>
        </p:txBody>
      </p:sp>
      <p:sp>
        <p:nvSpPr>
          <p:cNvPr id="14" name="Tekstvak 13">
            <a:extLst>
              <a:ext uri="{FF2B5EF4-FFF2-40B4-BE49-F238E27FC236}">
                <a16:creationId xmlns:a16="http://schemas.microsoft.com/office/drawing/2014/main" id="{A0D54481-E5E0-1AE0-2E83-D2D08FFF6587}"/>
              </a:ext>
            </a:extLst>
          </p:cNvPr>
          <p:cNvSpPr txBox="1"/>
          <p:nvPr/>
        </p:nvSpPr>
        <p:spPr>
          <a:xfrm>
            <a:off x="5546658" y="4506083"/>
            <a:ext cx="1588943" cy="369332"/>
          </a:xfrm>
          <a:prstGeom prst="rect">
            <a:avLst/>
          </a:prstGeom>
          <a:solidFill>
            <a:schemeClr val="accent6">
              <a:lumMod val="40000"/>
              <a:lumOff val="60000"/>
            </a:schemeClr>
          </a:solidFill>
          <a:ln>
            <a:solidFill>
              <a:schemeClr val="accent6">
                <a:lumMod val="50000"/>
              </a:schemeClr>
            </a:solidFill>
          </a:ln>
        </p:spPr>
        <p:txBody>
          <a:bodyPr wrap="square" lIns="91440" tIns="45720" rIns="91440" bIns="45720" rtlCol="0" anchor="t">
            <a:spAutoFit/>
          </a:bodyPr>
          <a:lstStyle/>
          <a:p>
            <a:pPr algn="ctr"/>
            <a:r>
              <a:rPr lang="en-US" err="1"/>
              <a:t>Kapitein</a:t>
            </a:r>
            <a:r>
              <a:rPr lang="en-US"/>
              <a:t> </a:t>
            </a:r>
            <a:r>
              <a:rPr lang="en-US" err="1"/>
              <a:t>Dorst</a:t>
            </a:r>
            <a:endParaRPr lang="en-US"/>
          </a:p>
        </p:txBody>
      </p:sp>
      <p:sp>
        <p:nvSpPr>
          <p:cNvPr id="15" name="Tekstvak 14">
            <a:extLst>
              <a:ext uri="{FF2B5EF4-FFF2-40B4-BE49-F238E27FC236}">
                <a16:creationId xmlns:a16="http://schemas.microsoft.com/office/drawing/2014/main" id="{9D2E0A39-EB88-0F2D-2B41-6D21B007DDFA}"/>
              </a:ext>
            </a:extLst>
          </p:cNvPr>
          <p:cNvSpPr txBox="1"/>
          <p:nvPr/>
        </p:nvSpPr>
        <p:spPr>
          <a:xfrm>
            <a:off x="197955" y="1936820"/>
            <a:ext cx="4005740" cy="830997"/>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“Oplossing moet flexibel en snel inzetbaar zijn”</a:t>
            </a:r>
          </a:p>
          <a:p>
            <a:pPr marL="285750" indent="-285750">
              <a:buFont typeface="Arial" panose="020B0604020202020204" pitchFamily="34" charset="0"/>
              <a:buChar char="•"/>
            </a:pPr>
            <a:r>
              <a:rPr lang="nl-NL" sz="1600">
                <a:latin typeface="Arial Narrow" panose="020B0606020202030204" pitchFamily="34" charset="0"/>
              </a:rPr>
              <a:t>“Realistisch scenario geven van CP en omgeving is van belang”</a:t>
            </a:r>
          </a:p>
        </p:txBody>
      </p:sp>
      <p:sp>
        <p:nvSpPr>
          <p:cNvPr id="16" name="Tekstvak 15">
            <a:extLst>
              <a:ext uri="{FF2B5EF4-FFF2-40B4-BE49-F238E27FC236}">
                <a16:creationId xmlns:a16="http://schemas.microsoft.com/office/drawing/2014/main" id="{EB1460E9-8049-F90F-9D5E-E9E99C5D7426}"/>
              </a:ext>
            </a:extLst>
          </p:cNvPr>
          <p:cNvSpPr txBox="1"/>
          <p:nvPr/>
        </p:nvSpPr>
        <p:spPr>
          <a:xfrm>
            <a:off x="193239" y="3612196"/>
            <a:ext cx="4039334" cy="2554545"/>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“Oplossing in VBS is zeker mogelijk, afhankelijk van eisen aan omgeving en </a:t>
            </a:r>
            <a:r>
              <a:rPr lang="nl-NL" sz="1600" err="1">
                <a:latin typeface="Arial Narrow" panose="020B0606020202030204" pitchFamily="34" charset="0"/>
              </a:rPr>
              <a:t>graphics</a:t>
            </a:r>
            <a:r>
              <a:rPr lang="nl-NL" sz="1600">
                <a:latin typeface="Arial Narrow" panose="020B0606020202030204" pitchFamily="34" charset="0"/>
              </a:rPr>
              <a:t>”</a:t>
            </a:r>
          </a:p>
          <a:p>
            <a:pPr marL="285750" indent="-285750">
              <a:buFont typeface="Arial" panose="020B0604020202020204" pitchFamily="34" charset="0"/>
              <a:buChar char="•"/>
            </a:pPr>
            <a:r>
              <a:rPr lang="nl-NL" sz="1600">
                <a:latin typeface="Arial Narrow" panose="020B0606020202030204" pitchFamily="34" charset="0"/>
              </a:rPr>
              <a:t>“AR is lastig toe te passen in buitenomgeving”</a:t>
            </a:r>
          </a:p>
          <a:p>
            <a:pPr marL="285750" indent="-285750">
              <a:buFont typeface="Arial" panose="020B0604020202020204" pitchFamily="34" charset="0"/>
              <a:buChar char="•"/>
            </a:pPr>
            <a:r>
              <a:rPr lang="nl-NL" sz="1600">
                <a:latin typeface="Arial Narrow" panose="020B0606020202030204" pitchFamily="34" charset="0"/>
              </a:rPr>
              <a:t>“Niet elke simulatie vereist high-end </a:t>
            </a:r>
            <a:r>
              <a:rPr lang="nl-NL" sz="1600" err="1">
                <a:latin typeface="Arial Narrow" panose="020B0606020202030204" pitchFamily="34" charset="0"/>
              </a:rPr>
              <a:t>graphics</a:t>
            </a:r>
            <a:r>
              <a:rPr lang="nl-NL" sz="1600">
                <a:latin typeface="Arial Narrow" panose="020B0606020202030204" pitchFamily="34" charset="0"/>
              </a:rPr>
              <a:t>, kijk eerst naar simpele oplossingen welke visueel minder aantrekkelijk zijn maar net zo doeltreffend”</a:t>
            </a:r>
          </a:p>
          <a:p>
            <a:pPr marL="285750" indent="-285750">
              <a:buFont typeface="Arial" panose="020B0604020202020204" pitchFamily="34" charset="0"/>
              <a:buChar char="•"/>
            </a:pPr>
            <a:r>
              <a:rPr lang="nl-NL" sz="1600">
                <a:latin typeface="Arial Narrow" panose="020B0606020202030204" pitchFamily="34" charset="0"/>
              </a:rPr>
              <a:t>“Belang van realisme afwegen tegen accuraatheid van de infrastructuur”</a:t>
            </a:r>
          </a:p>
          <a:p>
            <a:pPr marL="285750" indent="-285750">
              <a:buFont typeface="Arial" panose="020B0604020202020204" pitchFamily="34" charset="0"/>
              <a:buChar char="•"/>
            </a:pPr>
            <a:endParaRPr lang="nl-NL" sz="1600">
              <a:latin typeface="Arial Narrow" panose="020B0606020202030204" pitchFamily="34" charset="0"/>
            </a:endParaRPr>
          </a:p>
        </p:txBody>
      </p:sp>
      <p:sp>
        <p:nvSpPr>
          <p:cNvPr id="18" name="Tekstvak 17">
            <a:extLst>
              <a:ext uri="{FF2B5EF4-FFF2-40B4-BE49-F238E27FC236}">
                <a16:creationId xmlns:a16="http://schemas.microsoft.com/office/drawing/2014/main" id="{52B9B906-1090-3327-1040-20C89AB96A27}"/>
              </a:ext>
            </a:extLst>
          </p:cNvPr>
          <p:cNvSpPr txBox="1"/>
          <p:nvPr/>
        </p:nvSpPr>
        <p:spPr>
          <a:xfrm>
            <a:off x="4869399" y="4873928"/>
            <a:ext cx="3024299" cy="830997"/>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“Opleidingstraject moet kort zijn, dit betekent dat het systeem plug &amp; </a:t>
            </a:r>
            <a:r>
              <a:rPr lang="nl-NL" sz="1600" err="1">
                <a:latin typeface="Arial Narrow" panose="020B0606020202030204" pitchFamily="34" charset="0"/>
              </a:rPr>
              <a:t>play</a:t>
            </a:r>
            <a:r>
              <a:rPr lang="nl-NL" sz="1600">
                <a:latin typeface="Arial Narrow" panose="020B0606020202030204" pitchFamily="34" charset="0"/>
              </a:rPr>
              <a:t> moet zijn”</a:t>
            </a:r>
          </a:p>
        </p:txBody>
      </p:sp>
      <p:sp>
        <p:nvSpPr>
          <p:cNvPr id="19" name="Tekstvak 18">
            <a:extLst>
              <a:ext uri="{FF2B5EF4-FFF2-40B4-BE49-F238E27FC236}">
                <a16:creationId xmlns:a16="http://schemas.microsoft.com/office/drawing/2014/main" id="{71D6CEF7-6E2D-DE27-B844-894476B72F2C}"/>
              </a:ext>
            </a:extLst>
          </p:cNvPr>
          <p:cNvSpPr txBox="1"/>
          <p:nvPr/>
        </p:nvSpPr>
        <p:spPr>
          <a:xfrm>
            <a:off x="8675614" y="1947178"/>
            <a:ext cx="3043379" cy="1815882"/>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“VR werkt goed voor specifieke taken, zoals </a:t>
            </a:r>
            <a:r>
              <a:rPr lang="nl-NL" sz="1600" err="1">
                <a:latin typeface="Arial Narrow" panose="020B0606020202030204" pitchFamily="34" charset="0"/>
              </a:rPr>
              <a:t>Satcom</a:t>
            </a:r>
            <a:r>
              <a:rPr lang="nl-NL" sz="1600">
                <a:latin typeface="Arial Narrow" panose="020B0606020202030204" pitchFamily="34" charset="0"/>
              </a:rPr>
              <a:t> bouwen, grote en flexibele taken is lastig in VR en tijdrovend”</a:t>
            </a:r>
          </a:p>
          <a:p>
            <a:pPr marL="285750" indent="-285750">
              <a:buFont typeface="Arial" panose="020B0604020202020204" pitchFamily="34" charset="0"/>
              <a:buChar char="•"/>
            </a:pPr>
            <a:r>
              <a:rPr lang="nl-NL" sz="1600">
                <a:latin typeface="Arial Narrow" panose="020B0606020202030204" pitchFamily="34" charset="0"/>
              </a:rPr>
              <a:t>“Coördinatie van </a:t>
            </a:r>
            <a:r>
              <a:rPr lang="nl-NL" sz="1600" err="1">
                <a:latin typeface="Arial Narrow" panose="020B0606020202030204" pitchFamily="34" charset="0"/>
              </a:rPr>
              <a:t>tech</a:t>
            </a:r>
            <a:r>
              <a:rPr lang="nl-NL" sz="1600">
                <a:latin typeface="Arial Narrow" panose="020B0606020202030204" pitchFamily="34" charset="0"/>
              </a:rPr>
              <a:t>-systemen is niet optimaal, centrale coördinatie kan voor synergie zorgen”</a:t>
            </a:r>
          </a:p>
        </p:txBody>
      </p:sp>
      <p:sp>
        <p:nvSpPr>
          <p:cNvPr id="21" name="Tekstvak 20">
            <a:extLst>
              <a:ext uri="{FF2B5EF4-FFF2-40B4-BE49-F238E27FC236}">
                <a16:creationId xmlns:a16="http://schemas.microsoft.com/office/drawing/2014/main" id="{50105E66-E06A-224D-94A2-9B63A1810F3B}"/>
              </a:ext>
            </a:extLst>
          </p:cNvPr>
          <p:cNvSpPr txBox="1"/>
          <p:nvPr/>
        </p:nvSpPr>
        <p:spPr>
          <a:xfrm>
            <a:off x="4769198" y="2393704"/>
            <a:ext cx="3340912" cy="1569660"/>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“VR veeleisend qua hardware om high-end </a:t>
            </a:r>
            <a:r>
              <a:rPr lang="nl-NL" sz="1600" err="1">
                <a:latin typeface="Arial Narrow" panose="020B0606020202030204" pitchFamily="34" charset="0"/>
              </a:rPr>
              <a:t>graphics</a:t>
            </a:r>
            <a:r>
              <a:rPr lang="nl-NL" sz="1600">
                <a:latin typeface="Arial Narrow" panose="020B0606020202030204" pitchFamily="34" charset="0"/>
              </a:rPr>
              <a:t> te verkrijgen”</a:t>
            </a:r>
          </a:p>
          <a:p>
            <a:pPr marL="285750" indent="-285750">
              <a:buFont typeface="Arial" panose="020B0604020202020204" pitchFamily="34" charset="0"/>
              <a:buChar char="•"/>
            </a:pPr>
            <a:r>
              <a:rPr lang="nl-NL" sz="1600">
                <a:latin typeface="Arial Narrow" panose="020B0606020202030204" pitchFamily="34" charset="0"/>
              </a:rPr>
              <a:t>“Zolang een scenario klopt zijn </a:t>
            </a:r>
            <a:r>
              <a:rPr lang="nl-NL" sz="1600" err="1">
                <a:latin typeface="Arial Narrow" panose="020B0606020202030204" pitchFamily="34" charset="0"/>
              </a:rPr>
              <a:t>graphics</a:t>
            </a:r>
            <a:r>
              <a:rPr lang="nl-NL" sz="1600">
                <a:latin typeface="Arial Narrow" panose="020B0606020202030204" pitchFamily="34" charset="0"/>
              </a:rPr>
              <a:t> niet het belangrijkste”</a:t>
            </a:r>
          </a:p>
          <a:p>
            <a:pPr marL="285750" indent="-285750">
              <a:buFont typeface="Arial" panose="020B0604020202020204" pitchFamily="34" charset="0"/>
              <a:buChar char="•"/>
            </a:pPr>
            <a:r>
              <a:rPr lang="nl-NL" sz="1600">
                <a:latin typeface="Arial Narrow" panose="020B0606020202030204" pitchFamily="34" charset="0"/>
              </a:rPr>
              <a:t>“Centrale VR-omgeving in </a:t>
            </a:r>
            <a:r>
              <a:rPr lang="nl-NL" sz="1600" err="1">
                <a:latin typeface="Arial Narrow" panose="020B0606020202030204" pitchFamily="34" charset="0"/>
              </a:rPr>
              <a:t>Mulan</a:t>
            </a:r>
            <a:r>
              <a:rPr lang="nl-NL" sz="1600">
                <a:latin typeface="Arial Narrow" panose="020B0606020202030204" pitchFamily="34" charset="0"/>
              </a:rPr>
              <a:t> beoogd”</a:t>
            </a:r>
          </a:p>
        </p:txBody>
      </p:sp>
      <p:pic>
        <p:nvPicPr>
          <p:cNvPr id="23" name="Afbeelding 22">
            <a:extLst>
              <a:ext uri="{FF2B5EF4-FFF2-40B4-BE49-F238E27FC236}">
                <a16:creationId xmlns:a16="http://schemas.microsoft.com/office/drawing/2014/main" id="{EDD4F0D3-1BA4-81E8-62EB-A2A34768A69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469" b="88827" l="1369" r="96699">
                        <a14:foregroundMark x1="9179" y1="21788" x2="14010" y2="30726"/>
                        <a14:foregroundMark x1="14010" y1="30726" x2="15781" y2="60335"/>
                        <a14:foregroundMark x1="15781" y1="60335" x2="10548" y2="72067"/>
                        <a14:foregroundMark x1="10548" y1="72067" x2="9420" y2="72067"/>
                        <a14:foregroundMark x1="6361" y1="24022" x2="6200" y2="64246"/>
                        <a14:foregroundMark x1="5556" y1="79888" x2="11192" y2="78212"/>
                        <a14:foregroundMark x1="11192" y1="78212" x2="17713" y2="58101"/>
                        <a14:foregroundMark x1="17713" y1="58101" x2="13124" y2="30168"/>
                        <a14:foregroundMark x1="13124" y1="30168" x2="6280" y2="13408"/>
                        <a14:foregroundMark x1="12077" y1="19553" x2="17391" y2="36872"/>
                        <a14:foregroundMark x1="17391" y1="36872" x2="17552" y2="39106"/>
                        <a14:foregroundMark x1="18841" y1="61453" x2="17955" y2="29609"/>
                        <a14:foregroundMark x1="5233" y1="21788" x2="2979" y2="14525"/>
                        <a14:foregroundMark x1="1369" y1="5028" x2="1369" y2="5028"/>
                        <a14:foregroundMark x1="25443" y1="22346" x2="30998" y2="24581"/>
                        <a14:foregroundMark x1="30998" y1="24581" x2="36312" y2="50838"/>
                        <a14:foregroundMark x1="36312" y1="50838" x2="32850" y2="74302"/>
                        <a14:foregroundMark x1="32850" y1="74302" x2="29147" y2="73743"/>
                        <a14:foregroundMark x1="26973" y1="73743" x2="33253" y2="70391"/>
                        <a14:foregroundMark x1="33253" y1="70391" x2="37520" y2="50838"/>
                        <a14:foregroundMark x1="37520" y1="50838" x2="34058" y2="26816"/>
                        <a14:foregroundMark x1="34058" y1="26816" x2="32367" y2="25140"/>
                        <a14:foregroundMark x1="31159" y1="20670" x2="38084" y2="44693"/>
                        <a14:foregroundMark x1="38084" y1="44693" x2="37279" y2="73743"/>
                        <a14:foregroundMark x1="37279" y1="73743" x2="27778" y2="83240"/>
                        <a14:foregroundMark x1="27778" y1="83240" x2="24477" y2="22346"/>
                        <a14:foregroundMark x1="24879" y1="21229" x2="21256" y2="13966"/>
                        <a14:foregroundMark x1="30837" y1="51955" x2="28502" y2="64804"/>
                        <a14:foregroundMark x1="14171" y1="43575" x2="10306" y2="53631"/>
                        <a14:foregroundMark x1="45008" y1="29609" x2="49275" y2="30726"/>
                        <a14:foregroundMark x1="49275" y1="30726" x2="54187" y2="55866"/>
                        <a14:foregroundMark x1="54187" y1="55866" x2="50483" y2="78771"/>
                        <a14:foregroundMark x1="50483" y1="78771" x2="47826" y2="81006"/>
                        <a14:foregroundMark x1="54992" y1="60894" x2="49839" y2="21229"/>
                        <a14:foregroundMark x1="54831" y1="74860" x2="46377" y2="75419"/>
                        <a14:foregroundMark x1="43317" y1="85475" x2="42915" y2="26816"/>
                        <a14:foregroundMark x1="51610" y1="24022" x2="57488" y2="60894"/>
                        <a14:foregroundMark x1="57488" y1="60894" x2="57488" y2="64246"/>
                        <a14:foregroundMark x1="64734" y1="29050" x2="70129" y2="34637"/>
                        <a14:foregroundMark x1="70129" y1="34637" x2="75523" y2="69832"/>
                        <a14:foregroundMark x1="75523" y1="69832" x2="68760" y2="82123"/>
                        <a14:foregroundMark x1="68760" y1="82123" x2="66747" y2="80447"/>
                        <a14:foregroundMark x1="63849" y1="78212" x2="63285" y2="26257"/>
                        <a14:foregroundMark x1="74074" y1="36872" x2="68921" y2="24022"/>
                        <a14:foregroundMark x1="83333" y1="18994" x2="87440" y2="20670"/>
                        <a14:foregroundMark x1="87440" y1="20670" x2="93076" y2="47486"/>
                        <a14:foregroundMark x1="93076" y1="47486" x2="90741" y2="79888"/>
                        <a14:foregroundMark x1="90741" y1="79888" x2="86715" y2="80447"/>
                        <a14:foregroundMark x1="86715" y1="80447" x2="86554" y2="80447"/>
                        <a14:foregroundMark x1="85668" y1="73743" x2="90338" y2="52514"/>
                        <a14:foregroundMark x1="90338" y1="52514" x2="90338" y2="50279"/>
                        <a14:foregroundMark x1="94122" y1="44134" x2="91465" y2="78771"/>
                        <a14:foregroundMark x1="91465" y1="78771" x2="91465" y2="78771"/>
                        <a14:foregroundMark x1="96699" y1="56425" x2="94364" y2="26816"/>
                        <a14:foregroundMark x1="55314" y1="4469" x2="55314" y2="4469"/>
                      </a14:backgroundRemoval>
                    </a14:imgEffect>
                  </a14:imgLayer>
                </a14:imgProps>
              </a:ext>
            </a:extLst>
          </a:blip>
          <a:stretch>
            <a:fillRect/>
          </a:stretch>
        </p:blipFill>
        <p:spPr>
          <a:xfrm>
            <a:off x="7682204" y="121190"/>
            <a:ext cx="4403133" cy="634590"/>
          </a:xfrm>
          <a:prstGeom prst="rect">
            <a:avLst/>
          </a:prstGeom>
        </p:spPr>
      </p:pic>
      <p:sp>
        <p:nvSpPr>
          <p:cNvPr id="50" name="Tekstvak 49">
            <a:extLst>
              <a:ext uri="{FF2B5EF4-FFF2-40B4-BE49-F238E27FC236}">
                <a16:creationId xmlns:a16="http://schemas.microsoft.com/office/drawing/2014/main" id="{6E505803-7CEF-260E-C4BD-4BE89E135901}"/>
              </a:ext>
            </a:extLst>
          </p:cNvPr>
          <p:cNvSpPr txBox="1"/>
          <p:nvPr/>
        </p:nvSpPr>
        <p:spPr>
          <a:xfrm>
            <a:off x="2401217" y="891750"/>
            <a:ext cx="7378141" cy="523220"/>
          </a:xfrm>
          <a:prstGeom prst="rect">
            <a:avLst/>
          </a:prstGeom>
          <a:noFill/>
          <a:ln>
            <a:solidFill>
              <a:schemeClr val="accent6">
                <a:lumMod val="50000"/>
              </a:schemeClr>
            </a:solidFill>
          </a:ln>
        </p:spPr>
        <p:txBody>
          <a:bodyPr wrap="square" rtlCol="0">
            <a:spAutoFit/>
          </a:bodyPr>
          <a:lstStyle/>
          <a:p>
            <a:pPr algn="ctr"/>
            <a:r>
              <a:rPr lang="nl-NL" sz="2800">
                <a:latin typeface="Arial Narrow" panose="020B0606020202030204" pitchFamily="34" charset="0"/>
              </a:rPr>
              <a:t>Standpunten en meningen stakeholders</a:t>
            </a:r>
          </a:p>
        </p:txBody>
      </p:sp>
      <p:sp>
        <p:nvSpPr>
          <p:cNvPr id="72" name="Tekstvak 71">
            <a:extLst>
              <a:ext uri="{FF2B5EF4-FFF2-40B4-BE49-F238E27FC236}">
                <a16:creationId xmlns:a16="http://schemas.microsoft.com/office/drawing/2014/main" id="{0298DBE0-F967-8C5A-424D-573D4E95D2BA}"/>
              </a:ext>
            </a:extLst>
          </p:cNvPr>
          <p:cNvSpPr txBox="1"/>
          <p:nvPr/>
        </p:nvSpPr>
        <p:spPr>
          <a:xfrm>
            <a:off x="9793939" y="4559427"/>
            <a:ext cx="1076325" cy="369332"/>
          </a:xfrm>
          <a:prstGeom prst="rect">
            <a:avLst/>
          </a:prstGeom>
          <a:solidFill>
            <a:schemeClr val="accent6">
              <a:lumMod val="40000"/>
              <a:lumOff val="60000"/>
            </a:schemeClr>
          </a:solidFill>
          <a:ln>
            <a:solidFill>
              <a:schemeClr val="accent6">
                <a:lumMod val="50000"/>
              </a:schemeClr>
            </a:solidFill>
          </a:ln>
        </p:spPr>
        <p:txBody>
          <a:bodyPr wrap="square" lIns="91440" tIns="45720" rIns="91440" bIns="45720" rtlCol="0" anchor="t">
            <a:spAutoFit/>
          </a:bodyPr>
          <a:lstStyle/>
          <a:p>
            <a:pPr algn="ctr"/>
            <a:r>
              <a:rPr lang="en-US">
                <a:cs typeface="Calibri"/>
              </a:rPr>
              <a:t>LEARN</a:t>
            </a:r>
          </a:p>
        </p:txBody>
      </p:sp>
      <p:sp>
        <p:nvSpPr>
          <p:cNvPr id="73" name="Tekstvak 72">
            <a:extLst>
              <a:ext uri="{FF2B5EF4-FFF2-40B4-BE49-F238E27FC236}">
                <a16:creationId xmlns:a16="http://schemas.microsoft.com/office/drawing/2014/main" id="{9976AD29-1995-6DD7-9D25-F5BE016DB156}"/>
              </a:ext>
            </a:extLst>
          </p:cNvPr>
          <p:cNvSpPr txBox="1"/>
          <p:nvPr/>
        </p:nvSpPr>
        <p:spPr>
          <a:xfrm>
            <a:off x="8675614" y="4926399"/>
            <a:ext cx="2944576" cy="830997"/>
          </a:xfrm>
          <a:prstGeom prst="rect">
            <a:avLst/>
          </a:prstGeom>
          <a:noFill/>
          <a:ln>
            <a:solidFill>
              <a:schemeClr val="accent6">
                <a:lumMod val="50000"/>
              </a:schemeClr>
            </a:solidFill>
          </a:ln>
        </p:spPr>
        <p:txBody>
          <a:bodyPr wrap="square" rtlCol="0">
            <a:spAutoFit/>
          </a:bodyPr>
          <a:lstStyle/>
          <a:p>
            <a:pPr marL="285750" indent="-285750">
              <a:buFont typeface="Arial" panose="020B0604020202020204" pitchFamily="34" charset="0"/>
              <a:buChar char="•"/>
            </a:pPr>
            <a:r>
              <a:rPr lang="nl-NL" sz="1600">
                <a:latin typeface="Arial Narrow" panose="020B0606020202030204" pitchFamily="34" charset="0"/>
              </a:rPr>
              <a:t>“Het is belangrijk dat duidelijk is bij welke opleiding de innovatie hoort en wie de eigenaar is” </a:t>
            </a:r>
          </a:p>
        </p:txBody>
      </p:sp>
    </p:spTree>
    <p:extLst>
      <p:ext uri="{BB962C8B-B14F-4D97-AF65-F5344CB8AC3E}">
        <p14:creationId xmlns:p14="http://schemas.microsoft.com/office/powerpoint/2010/main" val="1285455773"/>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1849</TotalTime>
  <Words>9610</Words>
  <Application>Microsoft Office PowerPoint</Application>
  <PresentationFormat>Breedbeeld</PresentationFormat>
  <Paragraphs>746</Paragraphs>
  <Slides>23</Slides>
  <Notes>23</Notes>
  <HiddenSlides>0</HiddenSlides>
  <MMClips>2</MMClips>
  <ScaleCrop>false</ScaleCrop>
  <HeadingPairs>
    <vt:vector size="8" baseType="variant">
      <vt:variant>
        <vt:lpstr>Gebruikte lettertypen</vt:lpstr>
      </vt:variant>
      <vt:variant>
        <vt:i4>8</vt:i4>
      </vt:variant>
      <vt:variant>
        <vt:lpstr>Thema</vt:lpstr>
      </vt:variant>
      <vt:variant>
        <vt:i4>1</vt:i4>
      </vt:variant>
      <vt:variant>
        <vt:lpstr>Ingesloten OLE-bronprogramma's</vt:lpstr>
      </vt:variant>
      <vt:variant>
        <vt:i4>1</vt:i4>
      </vt:variant>
      <vt:variant>
        <vt:lpstr>Diatitels</vt:lpstr>
      </vt:variant>
      <vt:variant>
        <vt:i4>23</vt:i4>
      </vt:variant>
    </vt:vector>
  </HeadingPairs>
  <TitlesOfParts>
    <vt:vector size="33" baseType="lpstr">
      <vt:lpstr>Adobe Song Std L</vt:lpstr>
      <vt:lpstr>Arial</vt:lpstr>
      <vt:lpstr>Arial Narrow</vt:lpstr>
      <vt:lpstr>Calibri</vt:lpstr>
      <vt:lpstr>Calibri Light</vt:lpstr>
      <vt:lpstr>Helvetica</vt:lpstr>
      <vt:lpstr>RO Sans</vt:lpstr>
      <vt:lpstr>Verdana</vt:lpstr>
      <vt:lpstr>Kantoorthema</vt:lpstr>
      <vt:lpstr>Document</vt:lpstr>
      <vt:lpstr>Slide-deck project Smart Industry</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Slide-deck project Smart Industry</dc:title>
  <dc:creator>Rick Sanders (student)</dc:creator>
  <cp:lastModifiedBy>Niels Gerritsen</cp:lastModifiedBy>
  <cp:revision>3</cp:revision>
  <dcterms:created xsi:type="dcterms:W3CDTF">2022-10-26T06:30:18Z</dcterms:created>
  <dcterms:modified xsi:type="dcterms:W3CDTF">2023-01-19T08:58:38Z</dcterms:modified>
</cp:coreProperties>
</file>